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66" r:id="rId1"/>
  </p:sldMasterIdLst>
  <p:notesMasterIdLst>
    <p:notesMasterId r:id="rId29"/>
  </p:notesMasterIdLst>
  <p:sldIdLst>
    <p:sldId id="256" r:id="rId2"/>
    <p:sldId id="276" r:id="rId3"/>
    <p:sldId id="319" r:id="rId4"/>
    <p:sldId id="297" r:id="rId5"/>
    <p:sldId id="296" r:id="rId6"/>
    <p:sldId id="303" r:id="rId7"/>
    <p:sldId id="304" r:id="rId8"/>
    <p:sldId id="286" r:id="rId9"/>
    <p:sldId id="306" r:id="rId10"/>
    <p:sldId id="305" r:id="rId11"/>
    <p:sldId id="308" r:id="rId12"/>
    <p:sldId id="299" r:id="rId13"/>
    <p:sldId id="315" r:id="rId14"/>
    <p:sldId id="316" r:id="rId15"/>
    <p:sldId id="317" r:id="rId16"/>
    <p:sldId id="314" r:id="rId17"/>
    <p:sldId id="310" r:id="rId18"/>
    <p:sldId id="320" r:id="rId19"/>
    <p:sldId id="321" r:id="rId20"/>
    <p:sldId id="318" r:id="rId21"/>
    <p:sldId id="322" r:id="rId22"/>
    <p:sldId id="323" r:id="rId23"/>
    <p:sldId id="324" r:id="rId24"/>
    <p:sldId id="326" r:id="rId25"/>
    <p:sldId id="327" r:id="rId26"/>
    <p:sldId id="328" r:id="rId27"/>
    <p:sldId id="302" r:id="rId28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DAFF00"/>
    <a:srgbClr val="47FFA4"/>
    <a:srgbClr val="B7FF64"/>
    <a:srgbClr val="FCFC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28" autoAdjust="0"/>
    <p:restoredTop sz="92308" autoAdjust="0"/>
  </p:normalViewPr>
  <p:slideViewPr>
    <p:cSldViewPr>
      <p:cViewPr>
        <p:scale>
          <a:sx n="134" d="100"/>
          <a:sy n="134" d="100"/>
        </p:scale>
        <p:origin x="-1304" y="-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9" d="100"/>
          <a:sy n="79" d="100"/>
        </p:scale>
        <p:origin x="-3352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428D81-A022-6844-A820-B16A5546651D}" type="datetimeFigureOut">
              <a:rPr lang="en-US" smtClean="0"/>
              <a:t>15/02/13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BB4615-BDC6-0040-964A-99BBE6EE18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648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B4615-BDC6-0040-964A-99BBE6EE18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4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B4615-BDC6-0040-964A-99BBE6EE184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4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B4615-BDC6-0040-964A-99BBE6EE184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4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B4615-BDC6-0040-964A-99BBE6EE18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4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B4615-BDC6-0040-964A-99BBE6EE184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45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B4615-BDC6-0040-964A-99BBE6EE18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45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B4615-BDC6-0040-964A-99BBE6EE18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45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B4615-BDC6-0040-964A-99BBE6EE184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45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B4615-BDC6-0040-964A-99BBE6EE184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45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B4615-BDC6-0040-964A-99BBE6EE184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45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B4615-BDC6-0040-964A-99BBE6EE18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4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B4615-BDC6-0040-964A-99BBE6EE18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45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B4615-BDC6-0040-964A-99BBE6EE184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45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B4615-BDC6-0040-964A-99BBE6EE184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45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B4615-BDC6-0040-964A-99BBE6EE184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45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B4615-BDC6-0040-964A-99BBE6EE184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45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B4615-BDC6-0040-964A-99BBE6EE184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45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B4615-BDC6-0040-964A-99BBE6EE184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45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B4615-BDC6-0040-964A-99BBE6EE184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4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B4615-BDC6-0040-964A-99BBE6EE18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4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B4615-BDC6-0040-964A-99BBE6EE18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4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B4615-BDC6-0040-964A-99BBE6EE18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4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B4615-BDC6-0040-964A-99BBE6EE18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4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B4615-BDC6-0040-964A-99BBE6EE184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4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B4615-BDC6-0040-964A-99BBE6EE18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4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B4615-BDC6-0040-964A-99BBE6EE184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4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28800" y="3159760"/>
            <a:ext cx="457200" cy="1034129"/>
          </a:xfrm>
          <a:prstGeom prst="rect">
            <a:avLst/>
          </a:prstGeom>
          <a:noFill/>
        </p:spPr>
        <p:txBody>
          <a:bodyPr wrap="square" lIns="0" tIns="9144" rIns="0" bIns="9144" rtlCol="0" anchor="ctr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1219200"/>
            <a:ext cx="7543800" cy="2152650"/>
          </a:xfrm>
        </p:spPr>
        <p:txBody>
          <a:bodyPr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375491"/>
            <a:ext cx="6172200" cy="685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7D661-1836-44F7-8FAF-35E8F866ECD3}" type="datetime1">
              <a:rPr lang="en-US" smtClean="0"/>
              <a:pPr/>
              <a:t>15/02/13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AD20DFC-E2D5-4BD6-B744-D8DEEAB5F7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33600" y="685801"/>
            <a:ext cx="5791200" cy="3505199"/>
          </a:xfrm>
        </p:spPr>
        <p:txBody>
          <a:bodyPr vert="eaVert" anchor="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F71CE-B899-4B2B-848D-9F12F0C901B6}" type="datetimeFigureOut">
              <a:rPr lang="en-US" smtClean="0"/>
              <a:t>15/02/13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7606D-E5C4-4C2F-8241-EC2663EF1C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9600" y="609601"/>
            <a:ext cx="2133600" cy="5181600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95600" y="685801"/>
            <a:ext cx="5029200" cy="4572000"/>
          </a:xfrm>
        </p:spPr>
        <p:txBody>
          <a:bodyPr vert="eaVert" anchor="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CF1CA-F464-4B29-B867-EAF8A9B936E3}" type="datetime1">
              <a:rPr lang="en-US" smtClean="0"/>
              <a:pPr/>
              <a:t>15/02/13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6B357-51B9-47D2-A71D-0D06CB03185D}" type="datetime1">
              <a:rPr lang="en-US" smtClean="0"/>
              <a:pPr/>
              <a:t>15/02/13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67200" y="4074497"/>
            <a:ext cx="457200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4267368"/>
            <a:ext cx="3733800" cy="73152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CB827-F132-4DF6-9FB9-4035A4C798EF}" type="datetime1">
              <a:rPr lang="en-US" smtClean="0"/>
              <a:pPr/>
              <a:t>15/02/13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1905000"/>
            <a:ext cx="6035040" cy="2350008"/>
          </a:xfrm>
        </p:spPr>
        <p:txBody>
          <a:bodyPr/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en-US" sz="54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2A601-7D32-4ED7-AD1A-974B6DDBDCDC}" type="datetime1">
              <a:rPr lang="en-US" smtClean="0"/>
              <a:pPr/>
              <a:t>15/02/13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344168" y="658368"/>
            <a:ext cx="3273552" cy="342900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029200" y="658368"/>
            <a:ext cx="3273552" cy="3432175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4168" y="1371600"/>
            <a:ext cx="3276600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920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9200" y="1371600"/>
            <a:ext cx="3273552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664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8028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7B41-4A0C-4639-A132-E5C8F99A4BE8}" type="datetime1">
              <a:rPr lang="en-US" smtClean="0"/>
              <a:pPr/>
              <a:t>15/02/13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67FD-6084-4075-993E-77EC8038773F}" type="datetime1">
              <a:rPr lang="en-US" smtClean="0"/>
              <a:pPr/>
              <a:t>15/02/13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88B47-74BA-4873-ADAE-EB0120124E83}" type="datetime1">
              <a:rPr lang="en-US" smtClean="0"/>
              <a:pPr/>
              <a:t>15/02/13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28920" y="1774588"/>
            <a:ext cx="4572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1"/>
            <a:ext cx="4343400" cy="3429000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685801"/>
            <a:ext cx="2590800" cy="3429000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F52C1-9A39-494C-9977-BBEFAB872C1F}" type="datetime1">
              <a:rPr lang="en-US" smtClean="0"/>
              <a:pPr/>
              <a:t>15/02/13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AD20DFC-E2D5-4BD6-B744-D8DEEAB5F7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9200" y="612775"/>
            <a:ext cx="6705600" cy="254698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0" y="3453047"/>
            <a:ext cx="5029200" cy="72080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5352" y="3331464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EACE2-EA00-4376-9A66-47ABB8B02CF5}" type="datetime1">
              <a:rPr lang="en-US" smtClean="0"/>
              <a:pPr/>
              <a:t>15/02/13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9724275">
            <a:off x="1373221" y="1038440"/>
            <a:ext cx="7240620" cy="570698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7656910">
            <a:off x="-274211" y="1165875"/>
            <a:ext cx="5538472" cy="448045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9724275">
            <a:off x="3277955" y="116854"/>
            <a:ext cx="6479362" cy="475475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4876800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685801"/>
            <a:ext cx="6096000" cy="365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547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DA47DADC-55EA-4839-91C8-5BCC0EC06F5C}" type="datetime1">
              <a:rPr lang="en-US" smtClean="0"/>
              <a:pPr/>
              <a:t>15/02/13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6154738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</p:spPr>
        <p:txBody>
          <a:bodyPr vert="horz" lIns="91440" tIns="45720" rIns="91440" bIns="9144" rtlCol="0" anchor="b"/>
          <a:lstStyle>
            <a:lvl1pPr algn="l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67" r:id="rId1"/>
    <p:sldLayoutId id="2147484168" r:id="rId2"/>
    <p:sldLayoutId id="2147484169" r:id="rId3"/>
    <p:sldLayoutId id="2147484170" r:id="rId4"/>
    <p:sldLayoutId id="2147484171" r:id="rId5"/>
    <p:sldLayoutId id="2147484172" r:id="rId6"/>
    <p:sldLayoutId id="2147484173" r:id="rId7"/>
    <p:sldLayoutId id="2147484174" r:id="rId8"/>
    <p:sldLayoutId id="2147484175" r:id="rId9"/>
    <p:sldLayoutId id="2147484176" r:id="rId10"/>
    <p:sldLayoutId id="214748417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56032" algn="l" defTabSz="914400" rtl="0" eaLnBrk="1" latinLnBrk="0" hangingPunct="1">
        <a:spcBef>
          <a:spcPct val="20000"/>
        </a:spcBef>
        <a:spcAft>
          <a:spcPts val="0"/>
        </a:spcAft>
        <a:buSzPct val="60000"/>
        <a:buFont typeface="Wingdings" pitchFamily="2" charset="2"/>
        <a:buChar char=""/>
        <a:defRPr sz="2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400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058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7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6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5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6596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2402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514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8346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17.gif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4" Type="http://schemas.openxmlformats.org/officeDocument/2006/relationships/image" Target="../media/image24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4" Type="http://schemas.openxmlformats.org/officeDocument/2006/relationships/image" Target="../media/image18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-androi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060848"/>
            <a:ext cx="3859182" cy="28923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11960" y="5661248"/>
            <a:ext cx="4778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600" dirty="0" smtClean="0">
                <a:solidFill>
                  <a:srgbClr val="CCFFCC"/>
                </a:solidFill>
                <a:latin typeface="Hand Of Sean"/>
                <a:cs typeface="Hand Of Sean"/>
              </a:rPr>
              <a:t>Games - V1</a:t>
            </a:r>
            <a:endParaRPr lang="pt-BR" sz="6600" dirty="0">
              <a:solidFill>
                <a:srgbClr val="CCFFCC"/>
              </a:solidFill>
              <a:latin typeface="Hand Of Sean"/>
              <a:cs typeface="Hand Of Se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492896"/>
            <a:ext cx="6732240" cy="40393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39552" y="260648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Skia"/>
                <a:cs typeface="Skia"/>
              </a:rPr>
              <a:t>Introdução</a:t>
            </a:r>
            <a:endParaRPr lang="en-US" sz="2800" dirty="0">
              <a:latin typeface="Skia"/>
              <a:cs typeface="Ski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37182" y="836712"/>
            <a:ext cx="8712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latin typeface="Skia"/>
                <a:cs typeface="Skia"/>
              </a:rPr>
              <a:t>Componentes</a:t>
            </a:r>
            <a:r>
              <a:rPr lang="en-US" sz="2000" dirty="0" smtClean="0">
                <a:latin typeface="Skia"/>
                <a:cs typeface="Skia"/>
              </a:rPr>
              <a:t> </a:t>
            </a:r>
            <a:r>
              <a:rPr lang="en-US" sz="2000" dirty="0" err="1" smtClean="0">
                <a:latin typeface="Skia"/>
                <a:cs typeface="Skia"/>
              </a:rPr>
              <a:t>importantes</a:t>
            </a:r>
            <a:r>
              <a:rPr lang="en-US" sz="2000" dirty="0" smtClean="0">
                <a:latin typeface="Skia"/>
                <a:cs typeface="Skia"/>
              </a:rPr>
              <a:t> </a:t>
            </a:r>
            <a:r>
              <a:rPr lang="en-US" sz="2000" dirty="0" err="1" smtClean="0">
                <a:latin typeface="Skia"/>
                <a:cs typeface="Skia"/>
              </a:rPr>
              <a:t>em</a:t>
            </a:r>
            <a:r>
              <a:rPr lang="en-US" sz="2000" dirty="0" smtClean="0">
                <a:latin typeface="Skia"/>
                <a:cs typeface="Skia"/>
              </a:rPr>
              <a:t> um </a:t>
            </a:r>
            <a:r>
              <a:rPr lang="en-US" sz="2000" dirty="0" err="1" smtClean="0">
                <a:latin typeface="Skia"/>
                <a:cs typeface="Skia"/>
              </a:rPr>
              <a:t>jogo</a:t>
            </a:r>
            <a:r>
              <a:rPr lang="en-US" sz="2000" dirty="0" smtClean="0">
                <a:latin typeface="Skia"/>
                <a:cs typeface="Skia"/>
              </a:rPr>
              <a:t> com </a:t>
            </a:r>
            <a:r>
              <a:rPr lang="en-US" sz="2000" dirty="0" err="1" smtClean="0">
                <a:latin typeface="Skia"/>
                <a:cs typeface="Skia"/>
              </a:rPr>
              <a:t>AndEngine</a:t>
            </a:r>
            <a:endParaRPr lang="en-US" sz="2000" dirty="0">
              <a:latin typeface="Skia"/>
              <a:cs typeface="Skia"/>
            </a:endParaRPr>
          </a:p>
        </p:txBody>
      </p:sp>
      <p:pic>
        <p:nvPicPr>
          <p:cNvPr id="4" name="Picture 3" descr="android-logo-de-lado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32379"/>
            <a:ext cx="1082423" cy="10801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39752" y="2420888"/>
            <a:ext cx="23458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 err="1" smtClean="0">
                <a:solidFill>
                  <a:srgbClr val="CCFFCC"/>
                </a:solidFill>
                <a:latin typeface="Skia"/>
                <a:cs typeface="Skia"/>
              </a:rPr>
              <a:t>Scene</a:t>
            </a:r>
            <a:r>
              <a:rPr lang="pt-BR" sz="4000" dirty="0" smtClean="0">
                <a:solidFill>
                  <a:srgbClr val="CCFFCC"/>
                </a:solidFill>
                <a:latin typeface="Skia"/>
                <a:cs typeface="Skia"/>
              </a:rPr>
              <a:t> </a:t>
            </a:r>
            <a:r>
              <a:rPr lang="pt-BR" sz="2000" dirty="0" smtClean="0">
                <a:solidFill>
                  <a:srgbClr val="CCFFCC"/>
                </a:solidFill>
                <a:latin typeface="Skia"/>
                <a:cs typeface="Skia"/>
              </a:rPr>
              <a:t>(ação)</a:t>
            </a:r>
            <a:endParaRPr lang="pt-BR" sz="4000" dirty="0">
              <a:solidFill>
                <a:srgbClr val="CCFFCC"/>
              </a:solidFill>
              <a:latin typeface="Skia"/>
              <a:cs typeface="Ski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47864" y="4005064"/>
            <a:ext cx="78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Skia"/>
                <a:cs typeface="Skia"/>
              </a:rPr>
              <a:t>Sprite</a:t>
            </a:r>
            <a:endParaRPr lang="pt-BR" dirty="0">
              <a:latin typeface="Skia"/>
              <a:cs typeface="Ski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2636912"/>
            <a:ext cx="1536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err="1" smtClean="0">
                <a:solidFill>
                  <a:srgbClr val="CCFFCC"/>
                </a:solidFill>
                <a:latin typeface="Skia"/>
                <a:cs typeface="Skia"/>
              </a:rPr>
              <a:t>Camera</a:t>
            </a:r>
            <a:endParaRPr lang="pt-BR" sz="3200" b="1" dirty="0">
              <a:solidFill>
                <a:srgbClr val="CCFFCC"/>
              </a:solidFill>
              <a:latin typeface="Skia"/>
              <a:cs typeface="Skia"/>
            </a:endParaRPr>
          </a:p>
        </p:txBody>
      </p:sp>
      <p:pic>
        <p:nvPicPr>
          <p:cNvPr id="8" name="Picture 7" descr="BaseB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6021288"/>
            <a:ext cx="6696744" cy="501813"/>
          </a:xfrm>
          <a:prstGeom prst="rect">
            <a:avLst/>
          </a:prstGeom>
        </p:spPr>
      </p:pic>
      <p:pic>
        <p:nvPicPr>
          <p:cNvPr id="9" name="Picture 8" descr="DonutP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4509120"/>
            <a:ext cx="1790700" cy="647700"/>
          </a:xfrm>
          <a:prstGeom prst="rect">
            <a:avLst/>
          </a:prstGeom>
        </p:spPr>
      </p:pic>
      <p:pic>
        <p:nvPicPr>
          <p:cNvPr id="10" name="Picture 9" descr="Pila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3356992"/>
            <a:ext cx="469900" cy="3124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52320" y="2924944"/>
            <a:ext cx="78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Skia"/>
                <a:cs typeface="Skia"/>
              </a:rPr>
              <a:t>Sprite</a:t>
            </a:r>
            <a:endParaRPr lang="pt-BR" dirty="0">
              <a:latin typeface="Skia"/>
              <a:cs typeface="Ski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528" y="3356992"/>
            <a:ext cx="1312690" cy="244827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92080" y="5157192"/>
            <a:ext cx="21467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 err="1" smtClean="0">
                <a:latin typeface="Rosewood Std Regular"/>
                <a:cs typeface="Rosewood Std Regular"/>
              </a:rPr>
              <a:t>Saloon</a:t>
            </a:r>
            <a:endParaRPr lang="pt-BR" sz="4400" dirty="0">
              <a:latin typeface="Rosewood Std Regular"/>
              <a:cs typeface="Rosewood Std Regula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84168" y="4941168"/>
            <a:ext cx="616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>
                <a:latin typeface="Skia"/>
                <a:cs typeface="Skia"/>
              </a:rPr>
              <a:t>Text</a:t>
            </a:r>
            <a:endParaRPr lang="pt-BR" dirty="0">
              <a:latin typeface="Skia"/>
              <a:cs typeface="Ski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220072" y="4149080"/>
            <a:ext cx="792088" cy="6480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extBox 18"/>
          <p:cNvSpPr txBox="1"/>
          <p:nvPr/>
        </p:nvSpPr>
        <p:spPr>
          <a:xfrm>
            <a:off x="5076056" y="3717032"/>
            <a:ext cx="1190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>
                <a:latin typeface="Skia"/>
                <a:cs typeface="Skia"/>
              </a:rPr>
              <a:t>Rectangle</a:t>
            </a:r>
            <a:endParaRPr lang="pt-BR" dirty="0">
              <a:latin typeface="Skia"/>
              <a:cs typeface="Ski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31232" y="2204864"/>
            <a:ext cx="6912768" cy="45365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520" y="1268760"/>
            <a:ext cx="1331640" cy="99696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483768" y="6021288"/>
            <a:ext cx="78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Skia"/>
                <a:cs typeface="Skia"/>
              </a:rPr>
              <a:t>Sprite</a:t>
            </a:r>
            <a:endParaRPr lang="pt-BR" dirty="0">
              <a:latin typeface="Skia"/>
              <a:cs typeface="Skia"/>
            </a:endParaRPr>
          </a:p>
        </p:txBody>
      </p:sp>
    </p:spTree>
    <p:extLst>
      <p:ext uri="{BB962C8B-B14F-4D97-AF65-F5344CB8AC3E}">
        <p14:creationId xmlns:p14="http://schemas.microsoft.com/office/powerpoint/2010/main" val="87981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  <p:bldP spid="17" grpId="0"/>
      <p:bldP spid="15" grpId="0" animBg="1"/>
      <p:bldP spid="19" grpId="0"/>
      <p:bldP spid="11" grpId="0" animBg="1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539552" y="260648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Skia"/>
                <a:cs typeface="Skia"/>
              </a:rPr>
              <a:t>Introdução</a:t>
            </a:r>
            <a:endParaRPr lang="en-US" sz="2800" dirty="0">
              <a:latin typeface="Skia"/>
              <a:cs typeface="Ski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37182" y="836712"/>
            <a:ext cx="8712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latin typeface="Skia"/>
                <a:cs typeface="Skia"/>
              </a:rPr>
              <a:t>Métodos</a:t>
            </a:r>
            <a:r>
              <a:rPr lang="en-US" sz="2000" dirty="0" smtClean="0">
                <a:latin typeface="Skia"/>
                <a:cs typeface="Skia"/>
              </a:rPr>
              <a:t> </a:t>
            </a:r>
            <a:r>
              <a:rPr lang="en-US" sz="2000" dirty="0" err="1" smtClean="0">
                <a:latin typeface="Skia"/>
                <a:cs typeface="Skia"/>
              </a:rPr>
              <a:t>importantes</a:t>
            </a:r>
            <a:r>
              <a:rPr lang="en-US" sz="2000" dirty="0" smtClean="0">
                <a:latin typeface="Skia"/>
                <a:cs typeface="Skia"/>
              </a:rPr>
              <a:t> </a:t>
            </a:r>
            <a:r>
              <a:rPr lang="en-US" sz="2000" dirty="0" err="1" smtClean="0">
                <a:latin typeface="Skia"/>
                <a:cs typeface="Skia"/>
              </a:rPr>
              <a:t>em</a:t>
            </a:r>
            <a:r>
              <a:rPr lang="en-US" sz="2000" dirty="0" smtClean="0">
                <a:latin typeface="Skia"/>
                <a:cs typeface="Skia"/>
              </a:rPr>
              <a:t> um </a:t>
            </a:r>
            <a:r>
              <a:rPr lang="en-US" sz="2000" dirty="0" err="1" smtClean="0">
                <a:latin typeface="Skia"/>
                <a:cs typeface="Skia"/>
              </a:rPr>
              <a:t>jogo</a:t>
            </a:r>
            <a:r>
              <a:rPr lang="en-US" sz="2000" dirty="0" smtClean="0">
                <a:latin typeface="Skia"/>
                <a:cs typeface="Skia"/>
              </a:rPr>
              <a:t> com </a:t>
            </a:r>
            <a:r>
              <a:rPr lang="en-US" sz="2000" dirty="0" err="1" smtClean="0">
                <a:latin typeface="Skia"/>
                <a:cs typeface="Skia"/>
              </a:rPr>
              <a:t>AndEngine</a:t>
            </a:r>
            <a:endParaRPr lang="en-US" sz="2000" dirty="0">
              <a:latin typeface="Skia"/>
              <a:cs typeface="Skia"/>
            </a:endParaRPr>
          </a:p>
        </p:txBody>
      </p:sp>
      <p:pic>
        <p:nvPicPr>
          <p:cNvPr id="4" name="Picture 3" descr="android-logo-de-lado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32379"/>
            <a:ext cx="1082423" cy="108012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907704" y="4365104"/>
            <a:ext cx="7033239" cy="584776"/>
            <a:chOff x="1907704" y="4365104"/>
            <a:chExt cx="7033239" cy="584776"/>
          </a:xfrm>
        </p:grpSpPr>
        <p:sp>
          <p:nvSpPr>
            <p:cNvPr id="6" name="TextBox 5"/>
            <p:cNvSpPr txBox="1"/>
            <p:nvPr/>
          </p:nvSpPr>
          <p:spPr>
            <a:xfrm>
              <a:off x="1907704" y="4365104"/>
              <a:ext cx="125787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b="1" dirty="0" smtClean="0">
                  <a:solidFill>
                    <a:srgbClr val="CCFFCC"/>
                  </a:solidFill>
                  <a:latin typeface="Skia"/>
                  <a:cs typeface="Skia"/>
                </a:rPr>
                <a:t>Luz ...</a:t>
              </a:r>
              <a:endParaRPr lang="pt-BR" sz="3200" b="1" dirty="0">
                <a:solidFill>
                  <a:srgbClr val="CCFFCC"/>
                </a:solidFill>
                <a:latin typeface="Skia"/>
                <a:cs typeface="Skia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004048" y="4365104"/>
              <a:ext cx="3936895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3200" dirty="0" err="1"/>
                <a:t>onCreate</a:t>
              </a:r>
              <a:r>
                <a:rPr lang="pt-BR" sz="3200" dirty="0" err="1">
                  <a:solidFill>
                    <a:srgbClr val="FF6600"/>
                  </a:solidFill>
                </a:rPr>
                <a:t>Resources</a:t>
              </a:r>
              <a:r>
                <a:rPr lang="pt-BR" sz="3200" dirty="0"/>
                <a:t>()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907704" y="5229200"/>
            <a:ext cx="7070231" cy="584776"/>
            <a:chOff x="1907704" y="5229200"/>
            <a:chExt cx="7070231" cy="584776"/>
          </a:xfrm>
        </p:grpSpPr>
        <p:sp>
          <p:nvSpPr>
            <p:cNvPr id="17" name="TextBox 16"/>
            <p:cNvSpPr txBox="1"/>
            <p:nvPr/>
          </p:nvSpPr>
          <p:spPr>
            <a:xfrm>
              <a:off x="1907704" y="5229200"/>
              <a:ext cx="1959392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b="1" dirty="0" smtClean="0">
                  <a:solidFill>
                    <a:srgbClr val="CCFFCC"/>
                  </a:solidFill>
                  <a:latin typeface="Skia"/>
                  <a:cs typeface="Skia"/>
                </a:rPr>
                <a:t>Câmera ...</a:t>
              </a:r>
              <a:endParaRPr lang="pt-BR" sz="3200" b="1" dirty="0">
                <a:solidFill>
                  <a:srgbClr val="CCFFCC"/>
                </a:solidFill>
                <a:latin typeface="Skia"/>
                <a:cs typeface="Skia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139952" y="5229200"/>
              <a:ext cx="4837983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3200" dirty="0" err="1"/>
                <a:t>onCreate</a:t>
              </a:r>
              <a:r>
                <a:rPr lang="pt-BR" sz="3200" dirty="0" err="1">
                  <a:solidFill>
                    <a:srgbClr val="FF6600"/>
                  </a:solidFill>
                </a:rPr>
                <a:t>EngineOptions</a:t>
              </a:r>
              <a:r>
                <a:rPr lang="pt-BR" sz="3200" dirty="0"/>
                <a:t>()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907704" y="6021288"/>
            <a:ext cx="7024026" cy="584776"/>
            <a:chOff x="1907704" y="6021288"/>
            <a:chExt cx="7024026" cy="584776"/>
          </a:xfrm>
        </p:grpSpPr>
        <p:sp>
          <p:nvSpPr>
            <p:cNvPr id="16" name="Rectangle 15"/>
            <p:cNvSpPr/>
            <p:nvPr/>
          </p:nvSpPr>
          <p:spPr>
            <a:xfrm>
              <a:off x="5796136" y="6021288"/>
              <a:ext cx="3135594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3200" dirty="0" err="1"/>
                <a:t>onCreate</a:t>
              </a:r>
              <a:r>
                <a:rPr lang="pt-BR" sz="3200" dirty="0" err="1">
                  <a:solidFill>
                    <a:srgbClr val="FF6600"/>
                  </a:solidFill>
                </a:rPr>
                <a:t>Scene</a:t>
              </a:r>
              <a:r>
                <a:rPr lang="pt-BR" sz="3200" dirty="0"/>
                <a:t>()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07704" y="6021288"/>
              <a:ext cx="1499729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b="1" dirty="0" smtClean="0">
                  <a:solidFill>
                    <a:srgbClr val="CCFFCC"/>
                  </a:solidFill>
                  <a:latin typeface="Skia"/>
                  <a:cs typeface="Skia"/>
                </a:rPr>
                <a:t>Ação ...</a:t>
              </a:r>
              <a:endParaRPr lang="pt-BR" sz="3200" b="1" dirty="0">
                <a:solidFill>
                  <a:srgbClr val="CCFFCC"/>
                </a:solidFill>
                <a:latin typeface="Skia"/>
                <a:cs typeface="Skia"/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412776"/>
            <a:ext cx="4056112" cy="24590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5733256"/>
            <a:ext cx="1331640" cy="99696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463480" y="3140968"/>
            <a:ext cx="4680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rgbClr val="FFFF00"/>
                </a:solidFill>
                <a:latin typeface="Skia"/>
                <a:cs typeface="Skia"/>
              </a:rPr>
              <a:t>SimpleBaseGameActivity</a:t>
            </a:r>
            <a:endParaRPr lang="en-US" sz="2800" b="1" dirty="0">
              <a:solidFill>
                <a:srgbClr val="FFFF00"/>
              </a:solidFill>
              <a:latin typeface="Skia"/>
              <a:cs typeface="Ski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81689" y="2869423"/>
            <a:ext cx="766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Calibri"/>
                <a:cs typeface="Calibri"/>
              </a:rPr>
              <a:t>Classe</a:t>
            </a:r>
            <a:endParaRPr lang="pt-BR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96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9389E-6 1.26043E-6 L -0.0007 -0.11631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58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2 0.00974 L 0.00243 0.13508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62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AM_102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204864"/>
            <a:ext cx="7655631" cy="43062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34834" y="9079"/>
            <a:ext cx="1809166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900" dirty="0" smtClean="0">
                <a:latin typeface="Rosewood Std Regular"/>
                <a:cs typeface="Rosewood Std Regular"/>
              </a:rPr>
              <a:t>?</a:t>
            </a:r>
            <a:endParaRPr lang="pt-BR" sz="23900" dirty="0">
              <a:latin typeface="Rosewood Std Regular"/>
              <a:cs typeface="Rosewood Std Regula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9512" y="980728"/>
            <a:ext cx="48197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CCFFCC"/>
                </a:solidFill>
                <a:latin typeface="Skia"/>
                <a:cs typeface="Skia"/>
              </a:rPr>
              <a:t>Passo 1 - Objetivo do jogo</a:t>
            </a:r>
            <a:endParaRPr lang="pt-BR" sz="3200" dirty="0">
              <a:solidFill>
                <a:srgbClr val="CCFFCC"/>
              </a:solidFill>
              <a:latin typeface="Skia"/>
              <a:cs typeface="Skia"/>
            </a:endParaRPr>
          </a:p>
        </p:txBody>
      </p:sp>
    </p:spTree>
    <p:extLst>
      <p:ext uri="{BB962C8B-B14F-4D97-AF65-F5344CB8AC3E}">
        <p14:creationId xmlns:p14="http://schemas.microsoft.com/office/powerpoint/2010/main" val="258350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M_102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916832"/>
            <a:ext cx="7936882" cy="44644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9512" y="980728"/>
            <a:ext cx="647124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CCFFCC"/>
                </a:solidFill>
                <a:latin typeface="Skia"/>
                <a:cs typeface="Skia"/>
              </a:rPr>
              <a:t>3 horas depois ... (j</a:t>
            </a:r>
            <a:r>
              <a:rPr lang="pt-BR" sz="3200" dirty="0" smtClean="0">
                <a:solidFill>
                  <a:srgbClr val="CCFFCC"/>
                </a:solidFill>
                <a:latin typeface="Skia"/>
                <a:cs typeface="Skia"/>
              </a:rPr>
              <a:t>á é um começo)</a:t>
            </a:r>
            <a:endParaRPr lang="pt-BR" sz="3200" dirty="0">
              <a:solidFill>
                <a:srgbClr val="CCFFCC"/>
              </a:solidFill>
              <a:latin typeface="Skia"/>
              <a:cs typeface="Skia"/>
            </a:endParaRPr>
          </a:p>
        </p:txBody>
      </p:sp>
    </p:spTree>
    <p:extLst>
      <p:ext uri="{BB962C8B-B14F-4D97-AF65-F5344CB8AC3E}">
        <p14:creationId xmlns:p14="http://schemas.microsoft.com/office/powerpoint/2010/main" val="21454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M_103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132856"/>
            <a:ext cx="7812360" cy="43944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512" y="980728"/>
            <a:ext cx="347162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CCFFCC"/>
                </a:solidFill>
                <a:latin typeface="Skia"/>
                <a:cs typeface="Skia"/>
              </a:rPr>
              <a:t>No dia seguinte ...</a:t>
            </a:r>
            <a:endParaRPr lang="pt-BR" sz="3200" dirty="0">
              <a:solidFill>
                <a:srgbClr val="CCFFCC"/>
              </a:solidFill>
              <a:latin typeface="Skia"/>
              <a:cs typeface="Skia"/>
            </a:endParaRPr>
          </a:p>
        </p:txBody>
      </p:sp>
    </p:spTree>
    <p:extLst>
      <p:ext uri="{BB962C8B-B14F-4D97-AF65-F5344CB8AC3E}">
        <p14:creationId xmlns:p14="http://schemas.microsoft.com/office/powerpoint/2010/main" val="216422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AM_103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060848"/>
            <a:ext cx="7740352" cy="435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27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196751"/>
            <a:ext cx="8640960" cy="553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38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420888"/>
            <a:ext cx="7835900" cy="39878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95736" y="476672"/>
            <a:ext cx="47937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x-none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KillingMoscas</a:t>
            </a:r>
            <a:endParaRPr lang="x-none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653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115616" y="2348880"/>
            <a:ext cx="6912768" cy="396044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Straight Connector 4"/>
          <p:cNvCxnSpPr/>
          <p:nvPr/>
        </p:nvCxnSpPr>
        <p:spPr>
          <a:xfrm>
            <a:off x="1115616" y="2996952"/>
            <a:ext cx="6912768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187624" y="2242772"/>
            <a:ext cx="2915982" cy="58477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x-none" sz="3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KillingMoscas</a:t>
            </a:r>
            <a:endParaRPr lang="x-none" sz="3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60232" y="2276872"/>
            <a:ext cx="46995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x-none" sz="4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cs typeface="Arial"/>
              </a:rPr>
              <a:t>0</a:t>
            </a:r>
            <a:endParaRPr lang="x-none" sz="4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8" name="Picture 7" descr="mosc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140968"/>
            <a:ext cx="584200" cy="6985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907704" y="3861048"/>
            <a:ext cx="3528392" cy="2448272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436096" y="4797152"/>
            <a:ext cx="2592288" cy="151216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5724128" y="2996952"/>
            <a:ext cx="2304256" cy="180020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dedo_indicado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284984"/>
            <a:ext cx="3107184" cy="20694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115616" y="5949280"/>
            <a:ext cx="893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FFFF00"/>
                </a:solidFill>
                <a:latin typeface="Skia"/>
                <a:cs typeface="Skia"/>
              </a:rPr>
              <a:t>SCENE</a:t>
            </a:r>
            <a:endParaRPr lang="pt-BR" b="1" dirty="0">
              <a:solidFill>
                <a:srgbClr val="FFFF00"/>
              </a:solidFill>
              <a:latin typeface="Skia"/>
              <a:cs typeface="Ski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80312" y="263691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FFFF00"/>
                </a:solidFill>
                <a:latin typeface="Skia"/>
                <a:cs typeface="Skia"/>
              </a:rPr>
              <a:t>LINE</a:t>
            </a:r>
            <a:endParaRPr lang="pt-BR" b="1" dirty="0">
              <a:solidFill>
                <a:srgbClr val="FFFF00"/>
              </a:solidFill>
              <a:latin typeface="Skia"/>
              <a:cs typeface="Ski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59632" y="371703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FFFF00"/>
                </a:solidFill>
                <a:latin typeface="Skia"/>
                <a:cs typeface="Skia"/>
              </a:rPr>
              <a:t>Sprite</a:t>
            </a:r>
            <a:endParaRPr lang="pt-BR" b="1" dirty="0">
              <a:solidFill>
                <a:srgbClr val="FFFF00"/>
              </a:solidFill>
              <a:latin typeface="Skia"/>
              <a:cs typeface="Ski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87824" y="4941168"/>
            <a:ext cx="1660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 smtClean="0">
                <a:solidFill>
                  <a:srgbClr val="FFFF00"/>
                </a:solidFill>
                <a:latin typeface="Skia"/>
                <a:cs typeface="Skia"/>
              </a:rPr>
              <a:t>Physics</a:t>
            </a:r>
            <a:r>
              <a:rPr lang="pt-BR" b="1" dirty="0" smtClean="0">
                <a:solidFill>
                  <a:srgbClr val="FFFF00"/>
                </a:solidFill>
                <a:latin typeface="Skia"/>
                <a:cs typeface="Skia"/>
              </a:rPr>
              <a:t> Box2D</a:t>
            </a:r>
            <a:endParaRPr lang="pt-BR" b="1" dirty="0">
              <a:solidFill>
                <a:srgbClr val="FFFF00"/>
              </a:solidFill>
              <a:latin typeface="Skia"/>
              <a:cs typeface="Ski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99992" y="2420888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FFFF00"/>
                </a:solidFill>
                <a:latin typeface="Skia"/>
                <a:cs typeface="Skia"/>
              </a:rPr>
              <a:t>TrueType </a:t>
            </a:r>
            <a:r>
              <a:rPr lang="pt-BR" b="1" dirty="0" err="1" smtClean="0">
                <a:solidFill>
                  <a:srgbClr val="FFFF00"/>
                </a:solidFill>
                <a:latin typeface="Skia"/>
                <a:cs typeface="Skia"/>
              </a:rPr>
              <a:t>Font</a:t>
            </a:r>
            <a:endParaRPr lang="pt-BR" b="1" dirty="0">
              <a:solidFill>
                <a:srgbClr val="FFFF00"/>
              </a:solidFill>
              <a:latin typeface="Skia"/>
              <a:cs typeface="Skia"/>
            </a:endParaRPr>
          </a:p>
        </p:txBody>
      </p:sp>
      <p:sp>
        <p:nvSpPr>
          <p:cNvPr id="24" name="Cloud Callout 23"/>
          <p:cNvSpPr/>
          <p:nvPr/>
        </p:nvSpPr>
        <p:spPr>
          <a:xfrm>
            <a:off x="2627784" y="3212976"/>
            <a:ext cx="3600400" cy="1224136"/>
          </a:xfrm>
          <a:prstGeom prst="cloudCallout">
            <a:avLst>
              <a:gd name="adj1" fmla="val -29637"/>
              <a:gd name="adj2" fmla="val 7869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700" dirty="0" smtClean="0">
                <a:solidFill>
                  <a:srgbClr val="B7FF64"/>
                </a:solidFill>
                <a:latin typeface="Skia"/>
                <a:cs typeface="Skia"/>
              </a:rPr>
              <a:t>Sprite </a:t>
            </a:r>
            <a:r>
              <a:rPr lang="pt-BR" sz="1700" dirty="0" err="1" smtClean="0">
                <a:solidFill>
                  <a:srgbClr val="B7FF64"/>
                </a:solidFill>
                <a:latin typeface="Skia"/>
                <a:cs typeface="Skia"/>
              </a:rPr>
              <a:t>Modifier</a:t>
            </a:r>
            <a:endParaRPr lang="pt-BR" sz="1700" dirty="0" smtClean="0">
              <a:solidFill>
                <a:srgbClr val="B7FF64"/>
              </a:solidFill>
              <a:latin typeface="Skia"/>
              <a:cs typeface="Skia"/>
            </a:endParaRPr>
          </a:p>
          <a:p>
            <a:pPr algn="ctr"/>
            <a:r>
              <a:rPr lang="pt-BR" sz="1700" dirty="0" err="1" smtClean="0">
                <a:latin typeface="Courier"/>
                <a:cs typeface="Courier"/>
              </a:rPr>
              <a:t>MoveModifier</a:t>
            </a:r>
            <a:endParaRPr lang="pt-BR" sz="1700" dirty="0" smtClean="0">
              <a:latin typeface="Courier"/>
              <a:cs typeface="Courier"/>
            </a:endParaRPr>
          </a:p>
          <a:p>
            <a:pPr algn="ctr"/>
            <a:r>
              <a:rPr lang="pt-BR" sz="1700" dirty="0" err="1" smtClean="0">
                <a:latin typeface="Courier"/>
                <a:cs typeface="Courier"/>
              </a:rPr>
              <a:t>RotationModifier</a:t>
            </a:r>
            <a:endParaRPr lang="pt-BR" sz="1700" dirty="0" smtClean="0">
              <a:latin typeface="Courier"/>
              <a:cs typeface="Courier"/>
            </a:endParaRPr>
          </a:p>
          <a:p>
            <a:pPr algn="ctr"/>
            <a:r>
              <a:rPr lang="pt-BR" sz="1700" dirty="0" err="1" smtClean="0">
                <a:latin typeface="Courier"/>
                <a:cs typeface="Courier"/>
              </a:rPr>
              <a:t>JumpModifier</a:t>
            </a:r>
            <a:endParaRPr lang="pt-BR" sz="1700" dirty="0">
              <a:latin typeface="Courier"/>
              <a:cs typeface="Courier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31640" y="5301208"/>
            <a:ext cx="1262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 smtClean="0">
                <a:solidFill>
                  <a:srgbClr val="FFFF00"/>
                </a:solidFill>
                <a:latin typeface="Skia"/>
                <a:cs typeface="Skia"/>
              </a:rPr>
              <a:t>TouchArea</a:t>
            </a:r>
            <a:endParaRPr lang="pt-BR" b="1" dirty="0">
              <a:solidFill>
                <a:srgbClr val="FFFF00"/>
              </a:solidFill>
              <a:latin typeface="Skia"/>
              <a:cs typeface="Ski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240" y="19906"/>
            <a:ext cx="6595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 smtClean="0">
                <a:latin typeface="Skia"/>
                <a:cs typeface="Skia"/>
              </a:rPr>
              <a:t>Fase 1 : elementos principais </a:t>
            </a:r>
            <a:endParaRPr lang="pt-BR" sz="4000" dirty="0">
              <a:latin typeface="Skia"/>
              <a:cs typeface="Skia"/>
            </a:endParaRPr>
          </a:p>
        </p:txBody>
      </p:sp>
    </p:spTree>
    <p:extLst>
      <p:ext uri="{BB962C8B-B14F-4D97-AF65-F5344CB8AC3E}">
        <p14:creationId xmlns:p14="http://schemas.microsoft.com/office/powerpoint/2010/main" val="14567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9" grpId="0"/>
      <p:bldP spid="20" grpId="0"/>
      <p:bldP spid="21" grpId="0"/>
      <p:bldP spid="22" grpId="0"/>
      <p:bldP spid="23" grpId="0"/>
      <p:bldP spid="24" grpId="0" animBg="1"/>
      <p:bldP spid="24" grpId="1" animBg="1"/>
      <p:bldP spid="25" grpId="0"/>
      <p:bldP spid="26" grpId="0"/>
      <p:bldP spid="26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7504" y="1556792"/>
            <a:ext cx="878497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i="1" dirty="0" smtClean="0">
                <a:latin typeface="Courier"/>
                <a:cs typeface="Courier"/>
              </a:rPr>
              <a:t>Adicione</a:t>
            </a:r>
            <a:r>
              <a:rPr lang="pt-BR" sz="2400" b="1" dirty="0" smtClean="0">
                <a:latin typeface="Courier"/>
                <a:cs typeface="Courier"/>
              </a:rPr>
              <a:t> os m</a:t>
            </a:r>
            <a:r>
              <a:rPr lang="pt-BR" sz="2400" b="1" dirty="0" smtClean="0">
                <a:latin typeface="Courier"/>
                <a:cs typeface="Courier"/>
              </a:rPr>
              <a:t>étodos:</a:t>
            </a:r>
          </a:p>
          <a:p>
            <a:endParaRPr lang="pt-BR" sz="2400" b="1" dirty="0">
              <a:latin typeface="Courier"/>
              <a:cs typeface="Courier"/>
            </a:endParaRPr>
          </a:p>
          <a:p>
            <a:endParaRPr lang="pt-BR" sz="2400" b="1" dirty="0" smtClean="0">
              <a:latin typeface="Courier"/>
              <a:cs typeface="Courier"/>
            </a:endParaRPr>
          </a:p>
          <a:p>
            <a:endParaRPr lang="pt-BR" sz="2400" b="1" dirty="0">
              <a:latin typeface="Courier"/>
              <a:cs typeface="Courier"/>
            </a:endParaRPr>
          </a:p>
          <a:p>
            <a:r>
              <a:rPr lang="pt-BR" sz="2400" b="1" dirty="0" err="1" smtClean="0">
                <a:solidFill>
                  <a:srgbClr val="CCFFCC"/>
                </a:solidFill>
                <a:latin typeface="Courier"/>
                <a:cs typeface="Courier"/>
              </a:rPr>
              <a:t>onCreate</a:t>
            </a:r>
            <a:r>
              <a:rPr lang="pt-BR" sz="2400" b="1" dirty="0" err="1" smtClean="0">
                <a:solidFill>
                  <a:srgbClr val="FFFF00"/>
                </a:solidFill>
                <a:latin typeface="Courier"/>
                <a:cs typeface="Courier"/>
              </a:rPr>
              <a:t>EngineOptions</a:t>
            </a:r>
            <a:r>
              <a:rPr lang="pt-BR" sz="2400" b="1" dirty="0" smtClean="0">
                <a:solidFill>
                  <a:srgbClr val="CCFFCC"/>
                </a:solidFill>
                <a:latin typeface="Courier"/>
                <a:cs typeface="Courier"/>
              </a:rPr>
              <a:t>()</a:t>
            </a:r>
            <a:r>
              <a:rPr lang="pt-BR" sz="2400" b="1" dirty="0" smtClean="0">
                <a:latin typeface="Courier"/>
                <a:cs typeface="Courier"/>
              </a:rPr>
              <a:t> //</a:t>
            </a:r>
            <a:r>
              <a:rPr lang="pt-BR" sz="2400" b="1" dirty="0" err="1" smtClean="0">
                <a:latin typeface="Courier"/>
                <a:cs typeface="Courier"/>
              </a:rPr>
              <a:t>Camera</a:t>
            </a:r>
            <a:endParaRPr lang="pt-BR" sz="2400" b="1" dirty="0" smtClean="0">
              <a:latin typeface="Courier"/>
              <a:cs typeface="Courier"/>
            </a:endParaRPr>
          </a:p>
          <a:p>
            <a:endParaRPr lang="pt-BR" sz="2400" b="1" dirty="0">
              <a:latin typeface="Courier"/>
              <a:cs typeface="Courier"/>
            </a:endParaRPr>
          </a:p>
          <a:p>
            <a:endParaRPr lang="pt-BR" sz="2400" b="1" dirty="0" smtClean="0">
              <a:latin typeface="Courier"/>
              <a:cs typeface="Courier"/>
            </a:endParaRPr>
          </a:p>
          <a:p>
            <a:r>
              <a:rPr lang="pt-BR" sz="2400" b="1" dirty="0" err="1" smtClean="0">
                <a:solidFill>
                  <a:srgbClr val="CCFFCC"/>
                </a:solidFill>
                <a:latin typeface="Courier"/>
                <a:cs typeface="Courier"/>
              </a:rPr>
              <a:t>onCreate</a:t>
            </a:r>
            <a:r>
              <a:rPr lang="pt-BR" sz="2400" b="1" dirty="0" err="1" smtClean="0">
                <a:solidFill>
                  <a:srgbClr val="FFFF00"/>
                </a:solidFill>
                <a:latin typeface="Courier"/>
                <a:cs typeface="Courier"/>
              </a:rPr>
              <a:t>Resources</a:t>
            </a:r>
            <a:r>
              <a:rPr lang="pt-BR" sz="2400" b="1" dirty="0" smtClean="0">
                <a:solidFill>
                  <a:srgbClr val="CCFFCC"/>
                </a:solidFill>
                <a:latin typeface="Courier"/>
                <a:cs typeface="Courier"/>
              </a:rPr>
              <a:t>()</a:t>
            </a:r>
            <a:r>
              <a:rPr lang="pt-BR" sz="2400" b="1" dirty="0" smtClean="0">
                <a:latin typeface="Courier"/>
                <a:cs typeface="Courier"/>
              </a:rPr>
              <a:t> //Luz</a:t>
            </a:r>
          </a:p>
          <a:p>
            <a:endParaRPr lang="pt-BR" sz="2400" b="1" dirty="0">
              <a:latin typeface="Courier"/>
              <a:cs typeface="Courier"/>
            </a:endParaRPr>
          </a:p>
          <a:p>
            <a:endParaRPr lang="pt-BR" sz="2400" b="1" dirty="0" smtClean="0">
              <a:latin typeface="Courier"/>
              <a:cs typeface="Courier"/>
            </a:endParaRPr>
          </a:p>
          <a:p>
            <a:r>
              <a:rPr lang="pt-BR" sz="2400" b="1" dirty="0" err="1" smtClean="0">
                <a:solidFill>
                  <a:srgbClr val="CCFFCC"/>
                </a:solidFill>
                <a:latin typeface="Courier"/>
                <a:cs typeface="Courier"/>
              </a:rPr>
              <a:t>onCreate</a:t>
            </a:r>
            <a:r>
              <a:rPr lang="pt-BR" sz="2400" b="1" dirty="0" err="1" smtClean="0">
                <a:solidFill>
                  <a:srgbClr val="FFFF00"/>
                </a:solidFill>
                <a:latin typeface="Courier"/>
                <a:cs typeface="Courier"/>
              </a:rPr>
              <a:t>Scene</a:t>
            </a:r>
            <a:r>
              <a:rPr lang="pt-BR" sz="2400" b="1" dirty="0" smtClean="0">
                <a:solidFill>
                  <a:srgbClr val="CCFFCC"/>
                </a:solidFill>
                <a:latin typeface="Courier"/>
                <a:cs typeface="Courier"/>
              </a:rPr>
              <a:t>()</a:t>
            </a:r>
            <a:r>
              <a:rPr lang="pt-BR" sz="2400" b="1" dirty="0" smtClean="0">
                <a:latin typeface="Courier"/>
                <a:cs typeface="Courier"/>
              </a:rPr>
              <a:t> //A</a:t>
            </a:r>
            <a:r>
              <a:rPr lang="pt-BR" sz="2400" b="1" dirty="0" smtClean="0">
                <a:latin typeface="Courier"/>
                <a:cs typeface="Courier"/>
              </a:rPr>
              <a:t>ção</a:t>
            </a:r>
            <a:endParaRPr lang="pt-BR" sz="2400" b="1" dirty="0" smtClean="0">
              <a:latin typeface="Courier"/>
              <a:cs typeface="Courier"/>
            </a:endParaRPr>
          </a:p>
          <a:p>
            <a:endParaRPr lang="pt-BR" b="1" dirty="0">
              <a:latin typeface="Courier"/>
              <a:cs typeface="Courier"/>
            </a:endParaRPr>
          </a:p>
          <a:p>
            <a:endParaRPr lang="pt-BR" b="1" dirty="0">
              <a:latin typeface="Courier"/>
              <a:cs typeface="Couri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5536" y="980728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... </a:t>
            </a:r>
            <a:r>
              <a:rPr lang="pt-BR" dirty="0" err="1" smtClean="0"/>
              <a:t>MainActivity</a:t>
            </a:r>
            <a:r>
              <a:rPr lang="pt-BR" dirty="0" smtClean="0">
                <a:solidFill>
                  <a:srgbClr val="CCFFCC"/>
                </a:solidFill>
              </a:rPr>
              <a:t> </a:t>
            </a:r>
            <a:r>
              <a:rPr lang="pt-BR" b="1" dirty="0" err="1">
                <a:solidFill>
                  <a:srgbClr val="CCFFCC"/>
                </a:solidFill>
                <a:latin typeface="Courier"/>
                <a:cs typeface="Courier"/>
              </a:rPr>
              <a:t>extends</a:t>
            </a:r>
            <a:r>
              <a:rPr lang="pt-BR" b="1" dirty="0">
                <a:solidFill>
                  <a:srgbClr val="CCFFCC"/>
                </a:solidFill>
                <a:latin typeface="Courier"/>
                <a:cs typeface="Courier"/>
              </a:rPr>
              <a:t> </a:t>
            </a:r>
            <a:r>
              <a:rPr lang="pt-BR" b="1" dirty="0" err="1">
                <a:solidFill>
                  <a:srgbClr val="CCFFCC"/>
                </a:solidFill>
                <a:latin typeface="Courier"/>
                <a:cs typeface="Courier"/>
              </a:rPr>
              <a:t>SimpleBaseGameActivity</a:t>
            </a:r>
            <a:r>
              <a:rPr lang="pt-BR" b="1" dirty="0">
                <a:solidFill>
                  <a:srgbClr val="CCFFCC"/>
                </a:solidFill>
                <a:latin typeface="Courier"/>
                <a:cs typeface="Courier"/>
              </a:rPr>
              <a:t> {</a:t>
            </a:r>
            <a:endParaRPr lang="pt-BR" dirty="0">
              <a:solidFill>
                <a:srgbClr val="CCFFCC"/>
              </a:solidFill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4149080"/>
            <a:ext cx="2283138" cy="241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7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539552" y="260648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Skia"/>
                <a:cs typeface="Skia"/>
              </a:rPr>
              <a:t>Introdução</a:t>
            </a:r>
            <a:endParaRPr lang="en-US" sz="2800" dirty="0">
              <a:latin typeface="Skia"/>
              <a:cs typeface="Ski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1520" y="1916832"/>
            <a:ext cx="87129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Skia"/>
                <a:cs typeface="Skia"/>
              </a:rPr>
              <a:t>Jogos</a:t>
            </a:r>
            <a:r>
              <a:rPr lang="en-US" sz="2800" dirty="0" smtClean="0">
                <a:latin typeface="Skia"/>
                <a:cs typeface="Skia"/>
              </a:rPr>
              <a:t> </a:t>
            </a:r>
            <a:r>
              <a:rPr lang="en-US" sz="2800" dirty="0" err="1" smtClean="0">
                <a:latin typeface="Skia"/>
                <a:cs typeface="Skia"/>
              </a:rPr>
              <a:t>têm</a:t>
            </a:r>
            <a:r>
              <a:rPr lang="en-US" sz="2800" dirty="0" smtClean="0">
                <a:latin typeface="Skia"/>
                <a:cs typeface="Skia"/>
              </a:rPr>
              <a:t> um </a:t>
            </a:r>
            <a:r>
              <a:rPr lang="en-US" sz="2800" dirty="0" err="1" smtClean="0">
                <a:latin typeface="Skia"/>
                <a:cs typeface="Skia"/>
              </a:rPr>
              <a:t>conceito</a:t>
            </a:r>
            <a:r>
              <a:rPr lang="en-US" sz="2800" dirty="0" smtClean="0">
                <a:latin typeface="Skia"/>
                <a:cs typeface="Skia"/>
              </a:rPr>
              <a:t> </a:t>
            </a:r>
            <a:r>
              <a:rPr lang="en-US" sz="2800" dirty="0" err="1" smtClean="0">
                <a:latin typeface="Skia"/>
                <a:cs typeface="Skia"/>
              </a:rPr>
              <a:t>diferente</a:t>
            </a:r>
            <a:r>
              <a:rPr lang="en-US" sz="2800" dirty="0" smtClean="0">
                <a:latin typeface="Skia"/>
                <a:cs typeface="Skia"/>
              </a:rPr>
              <a:t> de </a:t>
            </a:r>
            <a:r>
              <a:rPr lang="en-US" sz="2800" dirty="0" err="1" smtClean="0">
                <a:latin typeface="Skia"/>
                <a:cs typeface="Skia"/>
              </a:rPr>
              <a:t>uma</a:t>
            </a:r>
            <a:r>
              <a:rPr lang="en-US" sz="2800" dirty="0" smtClean="0">
                <a:latin typeface="Skia"/>
                <a:cs typeface="Skia"/>
              </a:rPr>
              <a:t> </a:t>
            </a:r>
            <a:r>
              <a:rPr lang="en-US" sz="2800" dirty="0" err="1" smtClean="0">
                <a:latin typeface="Skia"/>
                <a:cs typeface="Skia"/>
              </a:rPr>
              <a:t>aplicação</a:t>
            </a:r>
            <a:r>
              <a:rPr lang="en-US" sz="2800" dirty="0" smtClean="0">
                <a:latin typeface="Skia"/>
                <a:cs typeface="Skia"/>
              </a:rPr>
              <a:t> “</a:t>
            </a:r>
            <a:r>
              <a:rPr lang="en-US" sz="2800" dirty="0" err="1" smtClean="0">
                <a:latin typeface="Skia"/>
                <a:cs typeface="Skia"/>
              </a:rPr>
              <a:t>comum</a:t>
            </a:r>
            <a:r>
              <a:rPr lang="en-US" sz="2800" dirty="0" smtClean="0">
                <a:latin typeface="Skia"/>
                <a:cs typeface="Skia"/>
              </a:rPr>
              <a:t>”</a:t>
            </a:r>
          </a:p>
          <a:p>
            <a:endParaRPr lang="en-US" sz="2800" dirty="0">
              <a:latin typeface="Skia"/>
              <a:cs typeface="Skia"/>
            </a:endParaRPr>
          </a:p>
          <a:p>
            <a:endParaRPr lang="en-US" sz="2800" dirty="0">
              <a:latin typeface="Skia"/>
              <a:cs typeface="Skia"/>
            </a:endParaRPr>
          </a:p>
          <a:p>
            <a:r>
              <a:rPr lang="en-US" sz="2800" dirty="0" smtClean="0">
                <a:latin typeface="Skia"/>
                <a:cs typeface="Skia"/>
              </a:rPr>
              <a:t>Para se </a:t>
            </a:r>
            <a:r>
              <a:rPr lang="en-US" sz="2800" dirty="0" err="1" smtClean="0">
                <a:latin typeface="Skia"/>
                <a:cs typeface="Skia"/>
              </a:rPr>
              <a:t>criar</a:t>
            </a:r>
            <a:r>
              <a:rPr lang="en-US" sz="2800" dirty="0" smtClean="0">
                <a:latin typeface="Skia"/>
                <a:cs typeface="Skia"/>
              </a:rPr>
              <a:t> um </a:t>
            </a:r>
            <a:r>
              <a:rPr lang="en-US" sz="2800" dirty="0" err="1" smtClean="0">
                <a:latin typeface="Skia"/>
                <a:cs typeface="Skia"/>
              </a:rPr>
              <a:t>jogo</a:t>
            </a:r>
            <a:r>
              <a:rPr lang="en-US" sz="2800" dirty="0" smtClean="0">
                <a:latin typeface="Skia"/>
                <a:cs typeface="Skia"/>
              </a:rPr>
              <a:t>, </a:t>
            </a:r>
            <a:r>
              <a:rPr lang="en-US" sz="2800" dirty="0" err="1" smtClean="0">
                <a:latin typeface="Skia"/>
                <a:cs typeface="Skia"/>
              </a:rPr>
              <a:t>é</a:t>
            </a:r>
            <a:r>
              <a:rPr lang="en-US" sz="2800" dirty="0" smtClean="0">
                <a:latin typeface="Skia"/>
                <a:cs typeface="Skia"/>
              </a:rPr>
              <a:t> </a:t>
            </a:r>
            <a:r>
              <a:rPr lang="en-US" sz="2800" dirty="0" err="1" smtClean="0">
                <a:latin typeface="Skia"/>
                <a:cs typeface="Skia"/>
              </a:rPr>
              <a:t>necessário</a:t>
            </a:r>
            <a:r>
              <a:rPr lang="en-US" sz="2800" dirty="0" smtClean="0">
                <a:latin typeface="Skia"/>
                <a:cs typeface="Skia"/>
              </a:rPr>
              <a:t> um </a:t>
            </a:r>
            <a:r>
              <a:rPr lang="en-US" sz="2800" dirty="0" smtClean="0">
                <a:solidFill>
                  <a:srgbClr val="FFFF00"/>
                </a:solidFill>
                <a:latin typeface="Skia"/>
                <a:cs typeface="Skia"/>
              </a:rPr>
              <a:t>motor</a:t>
            </a:r>
            <a:r>
              <a:rPr lang="en-US" sz="2800" dirty="0" smtClean="0">
                <a:latin typeface="Skia"/>
                <a:cs typeface="Skia"/>
              </a:rPr>
              <a:t> de </a:t>
            </a:r>
            <a:r>
              <a:rPr lang="en-US" sz="2800" dirty="0" err="1" smtClean="0">
                <a:latin typeface="Skia"/>
                <a:cs typeface="Skia"/>
              </a:rPr>
              <a:t>geração</a:t>
            </a:r>
            <a:r>
              <a:rPr lang="en-US" sz="2800" dirty="0" smtClean="0">
                <a:latin typeface="Skia"/>
                <a:cs typeface="Skia"/>
              </a:rPr>
              <a:t> de </a:t>
            </a:r>
            <a:r>
              <a:rPr lang="en-US" sz="2800" dirty="0" err="1" smtClean="0">
                <a:latin typeface="Skia"/>
                <a:cs typeface="Skia"/>
              </a:rPr>
              <a:t>gráficos</a:t>
            </a:r>
            <a:r>
              <a:rPr lang="en-US" sz="2800" dirty="0" smtClean="0">
                <a:latin typeface="Skia"/>
                <a:cs typeface="Skia"/>
              </a:rPr>
              <a:t> e </a:t>
            </a:r>
            <a:r>
              <a:rPr lang="en-US" sz="2800" dirty="0" err="1" smtClean="0">
                <a:latin typeface="Skia"/>
                <a:cs typeface="Skia"/>
              </a:rPr>
              <a:t>comportamentos</a:t>
            </a:r>
            <a:r>
              <a:rPr lang="en-US" sz="2800" dirty="0" smtClean="0">
                <a:latin typeface="Skia"/>
                <a:cs typeface="Skia"/>
              </a:rPr>
              <a:t> (</a:t>
            </a:r>
            <a:r>
              <a:rPr lang="en-US" sz="2800" dirty="0" smtClean="0">
                <a:solidFill>
                  <a:srgbClr val="FFFF00"/>
                </a:solidFill>
                <a:latin typeface="Skia"/>
                <a:cs typeface="Skia"/>
              </a:rPr>
              <a:t>engine</a:t>
            </a:r>
            <a:r>
              <a:rPr lang="en-US" sz="2800" dirty="0" smtClean="0">
                <a:latin typeface="Skia"/>
                <a:cs typeface="Skia"/>
              </a:rPr>
              <a:t>).</a:t>
            </a:r>
            <a:endParaRPr lang="en-US" sz="2800" dirty="0">
              <a:latin typeface="Skia"/>
              <a:cs typeface="Ski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344" y="5733256"/>
            <a:ext cx="1331640" cy="99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2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7504" y="1556792"/>
            <a:ext cx="87849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Courier"/>
                <a:cs typeface="Courier"/>
              </a:rPr>
              <a:t>	</a:t>
            </a:r>
            <a:r>
              <a:rPr lang="pt-BR" b="1" dirty="0" err="1">
                <a:latin typeface="Courier"/>
                <a:cs typeface="Courier"/>
              </a:rPr>
              <a:t>private</a:t>
            </a:r>
            <a:r>
              <a:rPr lang="pt-BR" b="1" dirty="0">
                <a:latin typeface="Courier"/>
                <a:cs typeface="Courier"/>
              </a:rPr>
              <a:t> </a:t>
            </a:r>
            <a:r>
              <a:rPr lang="pt-BR" b="1" dirty="0" err="1">
                <a:latin typeface="Courier"/>
                <a:cs typeface="Courier"/>
              </a:rPr>
              <a:t>int</a:t>
            </a:r>
            <a:r>
              <a:rPr lang="pt-BR" b="1" dirty="0">
                <a:latin typeface="Courier"/>
                <a:cs typeface="Courier"/>
              </a:rPr>
              <a:t> </a:t>
            </a:r>
            <a:r>
              <a:rPr lang="pt-BR" b="1" dirty="0">
                <a:solidFill>
                  <a:schemeClr val="tx2">
                    <a:lumMod val="75000"/>
                  </a:schemeClr>
                </a:solidFill>
                <a:latin typeface="Courier"/>
                <a:cs typeface="Courier"/>
              </a:rPr>
              <a:t>LARGURA</a:t>
            </a:r>
            <a:r>
              <a:rPr lang="pt-BR" b="1" dirty="0">
                <a:latin typeface="Courier"/>
                <a:cs typeface="Courier"/>
              </a:rPr>
              <a:t> = 800;</a:t>
            </a:r>
          </a:p>
          <a:p>
            <a:r>
              <a:rPr lang="pt-BR" dirty="0">
                <a:latin typeface="Courier"/>
                <a:cs typeface="Courier"/>
              </a:rPr>
              <a:t>	</a:t>
            </a:r>
            <a:r>
              <a:rPr lang="pt-BR" b="1" dirty="0" err="1">
                <a:latin typeface="Courier"/>
                <a:cs typeface="Courier"/>
              </a:rPr>
              <a:t>private</a:t>
            </a:r>
            <a:r>
              <a:rPr lang="pt-BR" b="1" dirty="0">
                <a:latin typeface="Courier"/>
                <a:cs typeface="Courier"/>
              </a:rPr>
              <a:t> </a:t>
            </a:r>
            <a:r>
              <a:rPr lang="pt-BR" b="1" dirty="0" err="1">
                <a:latin typeface="Courier"/>
                <a:cs typeface="Courier"/>
              </a:rPr>
              <a:t>int</a:t>
            </a:r>
            <a:r>
              <a:rPr lang="pt-BR" b="1" dirty="0">
                <a:latin typeface="Courier"/>
                <a:cs typeface="Courier"/>
              </a:rPr>
              <a:t> </a:t>
            </a:r>
            <a:r>
              <a:rPr lang="pt-BR" b="1" dirty="0">
                <a:solidFill>
                  <a:srgbClr val="4A8EF2"/>
                </a:solidFill>
                <a:latin typeface="Courier"/>
                <a:cs typeface="Courier"/>
              </a:rPr>
              <a:t>ALTURA </a:t>
            </a:r>
            <a:r>
              <a:rPr lang="pt-BR" b="1" dirty="0">
                <a:latin typeface="Courier"/>
                <a:cs typeface="Courier"/>
              </a:rPr>
              <a:t>= 480;</a:t>
            </a:r>
          </a:p>
          <a:p>
            <a:r>
              <a:rPr lang="pt-BR" dirty="0">
                <a:latin typeface="Courier"/>
                <a:cs typeface="Courier"/>
              </a:rPr>
              <a:t>	</a:t>
            </a:r>
            <a:r>
              <a:rPr lang="pt-BR" b="1" dirty="0" err="1">
                <a:latin typeface="Courier"/>
                <a:cs typeface="Courier"/>
              </a:rPr>
              <a:t>private</a:t>
            </a:r>
            <a:r>
              <a:rPr lang="pt-BR" b="1" dirty="0">
                <a:latin typeface="Courier"/>
                <a:cs typeface="Courier"/>
              </a:rPr>
              <a:t> </a:t>
            </a:r>
            <a:r>
              <a:rPr lang="pt-BR" b="1" dirty="0" err="1">
                <a:solidFill>
                  <a:srgbClr val="FFFF00"/>
                </a:solidFill>
                <a:latin typeface="Courier"/>
                <a:cs typeface="Courier"/>
              </a:rPr>
              <a:t>Scene</a:t>
            </a:r>
            <a:r>
              <a:rPr lang="pt-BR" b="1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pt-BR" b="1" dirty="0">
                <a:solidFill>
                  <a:srgbClr val="4A8EF2"/>
                </a:solidFill>
                <a:latin typeface="Courier"/>
                <a:cs typeface="Courier"/>
              </a:rPr>
              <a:t>cena</a:t>
            </a:r>
            <a:r>
              <a:rPr lang="pt-BR" b="1" dirty="0">
                <a:latin typeface="Courier"/>
                <a:cs typeface="Courier"/>
              </a:rPr>
              <a:t> = </a:t>
            </a:r>
            <a:r>
              <a:rPr lang="pt-BR" b="1" dirty="0" err="1">
                <a:latin typeface="Courier"/>
                <a:cs typeface="Courier"/>
              </a:rPr>
              <a:t>null</a:t>
            </a:r>
            <a:r>
              <a:rPr lang="pt-BR" b="1" dirty="0">
                <a:latin typeface="Courier"/>
                <a:cs typeface="Courier"/>
              </a:rPr>
              <a:t>;</a:t>
            </a:r>
          </a:p>
          <a:p>
            <a:r>
              <a:rPr lang="pt-BR" dirty="0">
                <a:latin typeface="Courier"/>
                <a:cs typeface="Courier"/>
              </a:rPr>
              <a:t>	</a:t>
            </a:r>
            <a:r>
              <a:rPr lang="pt-BR" b="1" dirty="0" err="1">
                <a:latin typeface="Courier"/>
                <a:cs typeface="Courier"/>
              </a:rPr>
              <a:t>private</a:t>
            </a:r>
            <a:r>
              <a:rPr lang="pt-BR" b="1" dirty="0">
                <a:latin typeface="Courier"/>
                <a:cs typeface="Courier"/>
              </a:rPr>
              <a:t> </a:t>
            </a:r>
            <a:r>
              <a:rPr lang="pt-BR" b="1" dirty="0" err="1">
                <a:solidFill>
                  <a:srgbClr val="FFFF00"/>
                </a:solidFill>
                <a:latin typeface="Courier"/>
                <a:cs typeface="Courier"/>
              </a:rPr>
              <a:t>ITextureRegion</a:t>
            </a:r>
            <a:r>
              <a:rPr lang="pt-BR" b="1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pt-BR" b="1" dirty="0" err="1">
                <a:solidFill>
                  <a:srgbClr val="4A8EF2"/>
                </a:solidFill>
                <a:latin typeface="Courier"/>
                <a:cs typeface="Courier"/>
              </a:rPr>
              <a:t>regiaoBackground</a:t>
            </a:r>
            <a:r>
              <a:rPr lang="pt-BR" b="1" dirty="0">
                <a:solidFill>
                  <a:srgbClr val="4A8EF2"/>
                </a:solidFill>
                <a:latin typeface="Courier"/>
                <a:cs typeface="Courier"/>
              </a:rPr>
              <a:t> </a:t>
            </a:r>
            <a:r>
              <a:rPr lang="pt-BR" b="1" dirty="0">
                <a:latin typeface="Courier"/>
                <a:cs typeface="Courier"/>
              </a:rPr>
              <a:t>= </a:t>
            </a:r>
            <a:r>
              <a:rPr lang="pt-BR" b="1" dirty="0" err="1">
                <a:latin typeface="Courier"/>
                <a:cs typeface="Courier"/>
              </a:rPr>
              <a:t>null</a:t>
            </a:r>
            <a:r>
              <a:rPr lang="pt-BR" b="1" dirty="0">
                <a:latin typeface="Courier"/>
                <a:cs typeface="Courier"/>
              </a:rPr>
              <a:t>;	</a:t>
            </a:r>
            <a:r>
              <a:rPr lang="pt-BR" b="1" dirty="0" err="1" smtClean="0">
                <a:latin typeface="Courier"/>
                <a:cs typeface="Courier"/>
              </a:rPr>
              <a:t>private</a:t>
            </a:r>
            <a:r>
              <a:rPr lang="pt-BR" b="1" dirty="0" smtClean="0">
                <a:latin typeface="Courier"/>
                <a:cs typeface="Courier"/>
              </a:rPr>
              <a:t> </a:t>
            </a:r>
            <a:r>
              <a:rPr lang="pt-BR" b="1" dirty="0" err="1">
                <a:solidFill>
                  <a:srgbClr val="FFFF00"/>
                </a:solidFill>
                <a:latin typeface="Courier"/>
                <a:cs typeface="Courier"/>
              </a:rPr>
              <a:t>Font</a:t>
            </a:r>
            <a:r>
              <a:rPr lang="pt-BR" b="1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pt-BR" b="1" dirty="0">
                <a:solidFill>
                  <a:srgbClr val="4A8EF2"/>
                </a:solidFill>
                <a:latin typeface="Courier"/>
                <a:cs typeface="Courier"/>
              </a:rPr>
              <a:t>fonte</a:t>
            </a:r>
            <a:r>
              <a:rPr lang="pt-BR" b="1" dirty="0">
                <a:latin typeface="Courier"/>
                <a:cs typeface="Courier"/>
              </a:rPr>
              <a:t> = </a:t>
            </a:r>
            <a:r>
              <a:rPr lang="pt-BR" b="1" dirty="0" err="1">
                <a:latin typeface="Courier"/>
                <a:cs typeface="Courier"/>
              </a:rPr>
              <a:t>null</a:t>
            </a:r>
            <a:r>
              <a:rPr lang="pt-BR" b="1" dirty="0">
                <a:latin typeface="Courier"/>
                <a:cs typeface="Courier"/>
              </a:rPr>
              <a:t>;</a:t>
            </a:r>
          </a:p>
          <a:p>
            <a:r>
              <a:rPr lang="pt-BR" dirty="0">
                <a:latin typeface="Courier"/>
                <a:cs typeface="Courier"/>
              </a:rPr>
              <a:t>	</a:t>
            </a:r>
            <a:r>
              <a:rPr lang="pt-BR" b="1" dirty="0" err="1">
                <a:latin typeface="Courier"/>
                <a:cs typeface="Courier"/>
              </a:rPr>
              <a:t>private</a:t>
            </a:r>
            <a:r>
              <a:rPr lang="pt-BR" b="1" dirty="0">
                <a:latin typeface="Courier"/>
                <a:cs typeface="Courier"/>
              </a:rPr>
              <a:t> </a:t>
            </a:r>
            <a:r>
              <a:rPr lang="pt-BR" b="1" dirty="0" err="1">
                <a:solidFill>
                  <a:srgbClr val="FFFF00"/>
                </a:solidFill>
                <a:latin typeface="Courier"/>
                <a:cs typeface="Courier"/>
              </a:rPr>
              <a:t>Text</a:t>
            </a:r>
            <a:r>
              <a:rPr lang="pt-BR" b="1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pt-BR" b="1" dirty="0" err="1">
                <a:solidFill>
                  <a:srgbClr val="4A8EF2"/>
                </a:solidFill>
                <a:latin typeface="Courier"/>
                <a:cs typeface="Courier"/>
              </a:rPr>
              <a:t>txPontuacao</a:t>
            </a:r>
            <a:r>
              <a:rPr lang="pt-BR" b="1" dirty="0">
                <a:solidFill>
                  <a:srgbClr val="4A8EF2"/>
                </a:solidFill>
                <a:latin typeface="Courier"/>
                <a:cs typeface="Courier"/>
              </a:rPr>
              <a:t> </a:t>
            </a:r>
            <a:r>
              <a:rPr lang="pt-BR" b="1" dirty="0">
                <a:latin typeface="Courier"/>
                <a:cs typeface="Courier"/>
              </a:rPr>
              <a:t>= </a:t>
            </a:r>
            <a:r>
              <a:rPr lang="pt-BR" b="1" dirty="0" err="1">
                <a:latin typeface="Courier"/>
                <a:cs typeface="Courier"/>
              </a:rPr>
              <a:t>null</a:t>
            </a:r>
            <a:r>
              <a:rPr lang="pt-BR" b="1" dirty="0">
                <a:latin typeface="Courier"/>
                <a:cs typeface="Courier"/>
              </a:rPr>
              <a:t>;</a:t>
            </a:r>
          </a:p>
          <a:p>
            <a:r>
              <a:rPr lang="pt-BR" dirty="0">
                <a:latin typeface="Courier"/>
                <a:cs typeface="Courier"/>
              </a:rPr>
              <a:t>	</a:t>
            </a:r>
            <a:r>
              <a:rPr lang="pt-BR" b="1" dirty="0" err="1">
                <a:latin typeface="Courier"/>
                <a:cs typeface="Courier"/>
              </a:rPr>
              <a:t>private</a:t>
            </a:r>
            <a:r>
              <a:rPr lang="pt-BR" b="1" dirty="0">
                <a:latin typeface="Courier"/>
                <a:cs typeface="Courier"/>
              </a:rPr>
              <a:t> </a:t>
            </a:r>
            <a:r>
              <a:rPr lang="pt-BR" b="1" dirty="0" err="1">
                <a:latin typeface="Courier"/>
                <a:cs typeface="Courier"/>
              </a:rPr>
              <a:t>int</a:t>
            </a:r>
            <a:r>
              <a:rPr lang="pt-BR" b="1" dirty="0">
                <a:latin typeface="Courier"/>
                <a:cs typeface="Courier"/>
              </a:rPr>
              <a:t> </a:t>
            </a:r>
            <a:r>
              <a:rPr lang="pt-BR" b="1" dirty="0">
                <a:solidFill>
                  <a:srgbClr val="4A8EF2"/>
                </a:solidFill>
                <a:latin typeface="Courier"/>
                <a:cs typeface="Courier"/>
              </a:rPr>
              <a:t>placar</a:t>
            </a:r>
            <a:r>
              <a:rPr lang="pt-BR" b="1" dirty="0">
                <a:latin typeface="Courier"/>
                <a:cs typeface="Courier"/>
              </a:rPr>
              <a:t> = 0;</a:t>
            </a:r>
          </a:p>
          <a:p>
            <a:r>
              <a:rPr lang="pt-BR" dirty="0">
                <a:latin typeface="Courier"/>
                <a:cs typeface="Courier"/>
              </a:rPr>
              <a:t>	</a:t>
            </a:r>
            <a:r>
              <a:rPr lang="pt-BR" b="1" dirty="0" err="1">
                <a:latin typeface="Courier"/>
                <a:cs typeface="Courier"/>
              </a:rPr>
              <a:t>private</a:t>
            </a:r>
            <a:r>
              <a:rPr lang="pt-BR" b="1" dirty="0">
                <a:latin typeface="Courier"/>
                <a:cs typeface="Courier"/>
              </a:rPr>
              <a:t> </a:t>
            </a:r>
            <a:r>
              <a:rPr lang="pt-BR" b="1" dirty="0" err="1" smtClean="0">
                <a:solidFill>
                  <a:srgbClr val="FFFF00"/>
                </a:solidFill>
                <a:latin typeface="Courier"/>
                <a:cs typeface="Courier"/>
              </a:rPr>
              <a:t>ITextureRegion</a:t>
            </a:r>
            <a:r>
              <a:rPr lang="pt-BR" b="1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pt-BR" b="1" dirty="0" err="1">
                <a:solidFill>
                  <a:srgbClr val="4A8EF2"/>
                </a:solidFill>
                <a:latin typeface="Courier"/>
                <a:cs typeface="Courier"/>
              </a:rPr>
              <a:t>regiaoMosca</a:t>
            </a:r>
            <a:r>
              <a:rPr lang="pt-BR" b="1" dirty="0">
                <a:solidFill>
                  <a:srgbClr val="4A8EF2"/>
                </a:solidFill>
                <a:latin typeface="Courier"/>
                <a:cs typeface="Courier"/>
              </a:rPr>
              <a:t> </a:t>
            </a:r>
            <a:r>
              <a:rPr lang="pt-BR" b="1" dirty="0">
                <a:latin typeface="Courier"/>
                <a:cs typeface="Courier"/>
              </a:rPr>
              <a:t>= </a:t>
            </a:r>
            <a:r>
              <a:rPr lang="pt-BR" b="1" dirty="0" err="1">
                <a:latin typeface="Courier"/>
                <a:cs typeface="Courier"/>
              </a:rPr>
              <a:t>null</a:t>
            </a:r>
            <a:r>
              <a:rPr lang="pt-BR" b="1" dirty="0">
                <a:latin typeface="Courier"/>
                <a:cs typeface="Courier"/>
              </a:rPr>
              <a:t>;</a:t>
            </a:r>
          </a:p>
        </p:txBody>
      </p:sp>
      <p:sp>
        <p:nvSpPr>
          <p:cNvPr id="5" name="Rectangle 4"/>
          <p:cNvSpPr/>
          <p:nvPr/>
        </p:nvSpPr>
        <p:spPr>
          <a:xfrm>
            <a:off x="395536" y="980728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... </a:t>
            </a:r>
            <a:r>
              <a:rPr lang="pt-BR" dirty="0" err="1" smtClean="0"/>
              <a:t>MainActivity</a:t>
            </a:r>
            <a:r>
              <a:rPr lang="pt-BR" dirty="0" smtClean="0">
                <a:solidFill>
                  <a:srgbClr val="CCFFCC"/>
                </a:solidFill>
              </a:rPr>
              <a:t> </a:t>
            </a:r>
            <a:r>
              <a:rPr lang="pt-BR" b="1" dirty="0" err="1">
                <a:solidFill>
                  <a:srgbClr val="CCFFCC"/>
                </a:solidFill>
                <a:latin typeface="Courier"/>
                <a:cs typeface="Courier"/>
              </a:rPr>
              <a:t>extends</a:t>
            </a:r>
            <a:r>
              <a:rPr lang="pt-BR" b="1" dirty="0">
                <a:solidFill>
                  <a:srgbClr val="CCFFCC"/>
                </a:solidFill>
                <a:latin typeface="Courier"/>
                <a:cs typeface="Courier"/>
              </a:rPr>
              <a:t> </a:t>
            </a:r>
            <a:r>
              <a:rPr lang="pt-BR" b="1" dirty="0" err="1">
                <a:solidFill>
                  <a:srgbClr val="CCFFCC"/>
                </a:solidFill>
                <a:latin typeface="Courier"/>
                <a:cs typeface="Courier"/>
              </a:rPr>
              <a:t>SimpleBaseGameActivity</a:t>
            </a:r>
            <a:r>
              <a:rPr lang="pt-BR" b="1" dirty="0">
                <a:solidFill>
                  <a:srgbClr val="CCFFCC"/>
                </a:solidFill>
                <a:latin typeface="Courier"/>
                <a:cs typeface="Courier"/>
              </a:rPr>
              <a:t> {</a:t>
            </a:r>
            <a:endParaRPr lang="pt-BR" dirty="0">
              <a:solidFill>
                <a:srgbClr val="CCFFCC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312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7504" y="1484784"/>
            <a:ext cx="8784976" cy="4524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>
                <a:latin typeface="Courier"/>
                <a:cs typeface="Courier"/>
              </a:rPr>
              <a:t>@</a:t>
            </a:r>
            <a:r>
              <a:rPr lang="pt-BR" dirty="0" err="1">
                <a:latin typeface="Courier"/>
                <a:cs typeface="Courier"/>
              </a:rPr>
              <a:t>Override</a:t>
            </a:r>
            <a:endParaRPr lang="pt-BR" dirty="0">
              <a:latin typeface="Courier"/>
              <a:cs typeface="Courier"/>
            </a:endParaRPr>
          </a:p>
          <a:p>
            <a:r>
              <a:rPr lang="pt-BR" b="1" dirty="0" err="1" smtClean="0">
                <a:latin typeface="Courier"/>
                <a:cs typeface="Courier"/>
              </a:rPr>
              <a:t>public</a:t>
            </a:r>
            <a:r>
              <a:rPr lang="pt-BR" b="1" dirty="0" smtClean="0">
                <a:latin typeface="Courier"/>
                <a:cs typeface="Courier"/>
              </a:rPr>
              <a:t> </a:t>
            </a:r>
            <a:r>
              <a:rPr lang="pt-BR" b="1" dirty="0" err="1" smtClean="0">
                <a:latin typeface="Courier"/>
                <a:cs typeface="Courier"/>
              </a:rPr>
              <a:t>EngineOptions</a:t>
            </a:r>
            <a:r>
              <a:rPr lang="pt-BR" b="1" dirty="0" smtClean="0">
                <a:latin typeface="Courier"/>
                <a:cs typeface="Courier"/>
              </a:rPr>
              <a:t> </a:t>
            </a:r>
            <a:r>
              <a:rPr lang="pt-BR" b="1" dirty="0" err="1" smtClean="0">
                <a:solidFill>
                  <a:srgbClr val="FFFF00"/>
                </a:solidFill>
                <a:latin typeface="Courier"/>
                <a:cs typeface="Courier"/>
              </a:rPr>
              <a:t>onCreateEngineOptions</a:t>
            </a:r>
            <a:r>
              <a:rPr lang="pt-BR" b="1" dirty="0" smtClean="0">
                <a:latin typeface="Courier"/>
                <a:cs typeface="Courier"/>
              </a:rPr>
              <a:t>(){</a:t>
            </a:r>
          </a:p>
          <a:p>
            <a:r>
              <a:rPr lang="pt-BR" b="1" dirty="0" smtClean="0">
                <a:latin typeface="Courier"/>
                <a:cs typeface="Courier"/>
              </a:rPr>
              <a:t>    </a:t>
            </a:r>
          </a:p>
          <a:p>
            <a:r>
              <a:rPr lang="pt-BR" b="1" dirty="0">
                <a:latin typeface="Courier"/>
                <a:cs typeface="Courier"/>
              </a:rPr>
              <a:t> </a:t>
            </a:r>
            <a:r>
              <a:rPr lang="pt-BR" b="1" dirty="0" smtClean="0">
                <a:latin typeface="Courier"/>
                <a:cs typeface="Courier"/>
              </a:rPr>
              <a:t>   </a:t>
            </a:r>
            <a:r>
              <a:rPr lang="pt-BR" b="1" dirty="0" err="1" smtClean="0">
                <a:latin typeface="Courier"/>
                <a:cs typeface="Courier"/>
              </a:rPr>
              <a:t>Camera</a:t>
            </a:r>
            <a:r>
              <a:rPr lang="pt-BR" b="1" dirty="0" smtClean="0">
                <a:latin typeface="Courier"/>
                <a:cs typeface="Courier"/>
              </a:rPr>
              <a:t> </a:t>
            </a:r>
            <a:r>
              <a:rPr lang="pt-BR" b="1" dirty="0" err="1" smtClean="0">
                <a:solidFill>
                  <a:srgbClr val="CCFFCC"/>
                </a:solidFill>
                <a:latin typeface="Courier"/>
                <a:cs typeface="Courier"/>
              </a:rPr>
              <a:t>camera</a:t>
            </a:r>
            <a:r>
              <a:rPr lang="pt-BR" b="1" dirty="0" smtClean="0">
                <a:solidFill>
                  <a:srgbClr val="CCFFCC"/>
                </a:solidFill>
                <a:latin typeface="Courier"/>
                <a:cs typeface="Courier"/>
              </a:rPr>
              <a:t> </a:t>
            </a:r>
            <a:r>
              <a:rPr lang="pt-BR" b="1" dirty="0" smtClean="0">
                <a:latin typeface="Courier"/>
                <a:cs typeface="Courier"/>
              </a:rPr>
              <a:t>= new </a:t>
            </a:r>
            <a:r>
              <a:rPr lang="pt-BR" b="1" dirty="0" err="1" smtClean="0">
                <a:latin typeface="Courier"/>
                <a:cs typeface="Courier"/>
              </a:rPr>
              <a:t>Camera</a:t>
            </a:r>
            <a:r>
              <a:rPr lang="pt-BR" b="1" dirty="0" smtClean="0">
                <a:latin typeface="Courier"/>
                <a:cs typeface="Courier"/>
              </a:rPr>
              <a:t>(0, 0, LARGURA, ALTURA);</a:t>
            </a:r>
          </a:p>
          <a:p>
            <a:r>
              <a:rPr lang="pt-BR" dirty="0" smtClean="0">
                <a:latin typeface="Courier"/>
                <a:cs typeface="Courier"/>
              </a:rPr>
              <a:t>    </a:t>
            </a:r>
          </a:p>
          <a:p>
            <a:r>
              <a:rPr lang="pt-BR" dirty="0">
                <a:latin typeface="Courier"/>
                <a:cs typeface="Courier"/>
              </a:rPr>
              <a:t> </a:t>
            </a:r>
            <a:r>
              <a:rPr lang="pt-BR" dirty="0" smtClean="0">
                <a:latin typeface="Courier"/>
                <a:cs typeface="Courier"/>
              </a:rPr>
              <a:t>   </a:t>
            </a:r>
            <a:r>
              <a:rPr lang="pt-BR" b="1" dirty="0" err="1" smtClean="0">
                <a:latin typeface="Courier"/>
                <a:cs typeface="Courier"/>
              </a:rPr>
              <a:t>EngineOptions</a:t>
            </a:r>
            <a:r>
              <a:rPr lang="pt-BR" dirty="0" smtClean="0">
                <a:latin typeface="Courier"/>
                <a:cs typeface="Courier"/>
              </a:rPr>
              <a:t> </a:t>
            </a:r>
            <a:r>
              <a:rPr lang="pt-BR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ourier"/>
                <a:cs typeface="Courier"/>
              </a:rPr>
              <a:t>opcoes</a:t>
            </a:r>
            <a:r>
              <a:rPr lang="pt-BR" dirty="0">
                <a:solidFill>
                  <a:schemeClr val="bg2">
                    <a:lumMod val="20000"/>
                    <a:lumOff val="80000"/>
                  </a:schemeClr>
                </a:solidFill>
                <a:latin typeface="Courier"/>
                <a:cs typeface="Courier"/>
              </a:rPr>
              <a:t> </a:t>
            </a:r>
            <a:r>
              <a:rPr lang="pt-BR" dirty="0">
                <a:latin typeface="Courier"/>
                <a:cs typeface="Courier"/>
              </a:rPr>
              <a:t>= </a:t>
            </a:r>
            <a:r>
              <a:rPr lang="pt-BR" b="1" dirty="0">
                <a:latin typeface="Courier"/>
                <a:cs typeface="Courier"/>
              </a:rPr>
              <a:t>new </a:t>
            </a:r>
            <a:r>
              <a:rPr lang="pt-BR" b="1" dirty="0" err="1">
                <a:latin typeface="Courier"/>
                <a:cs typeface="Courier"/>
              </a:rPr>
              <a:t>EngineOptions</a:t>
            </a:r>
            <a:r>
              <a:rPr lang="pt-BR" b="1" dirty="0">
                <a:latin typeface="Courier"/>
                <a:cs typeface="Courier"/>
              </a:rPr>
              <a:t>(</a:t>
            </a:r>
            <a:r>
              <a:rPr lang="pt-BR" b="1" dirty="0" err="1">
                <a:solidFill>
                  <a:srgbClr val="DAFF00"/>
                </a:solidFill>
                <a:latin typeface="Courier"/>
                <a:cs typeface="Courier"/>
              </a:rPr>
              <a:t>true</a:t>
            </a:r>
            <a:r>
              <a:rPr lang="pt-BR" b="1" dirty="0">
                <a:latin typeface="Courier"/>
                <a:cs typeface="Courier"/>
              </a:rPr>
              <a:t>, </a:t>
            </a:r>
            <a:r>
              <a:rPr lang="pt-BR" b="1" dirty="0" smtClean="0">
                <a:latin typeface="Courier"/>
                <a:cs typeface="Courier"/>
              </a:rPr>
              <a:t>		    	   </a:t>
            </a:r>
            <a:r>
              <a:rPr lang="pt-BR" b="1" dirty="0" err="1" smtClean="0">
                <a:solidFill>
                  <a:srgbClr val="DAFF00"/>
                </a:solidFill>
                <a:latin typeface="Courier"/>
                <a:cs typeface="Courier"/>
              </a:rPr>
              <a:t>ScreenOrientation.</a:t>
            </a:r>
            <a:r>
              <a:rPr lang="pt-BR" b="1" i="1" dirty="0" err="1" smtClean="0">
                <a:solidFill>
                  <a:srgbClr val="DAFF00"/>
                </a:solidFill>
                <a:latin typeface="Courier"/>
                <a:cs typeface="Courier"/>
              </a:rPr>
              <a:t>LANDSCAPE_FIXED</a:t>
            </a:r>
            <a:r>
              <a:rPr lang="pt-BR" b="1" i="1" dirty="0">
                <a:latin typeface="Courier"/>
                <a:cs typeface="Courier"/>
              </a:rPr>
              <a:t>, </a:t>
            </a:r>
            <a:endParaRPr lang="pt-BR" b="1" i="1" dirty="0" smtClean="0">
              <a:latin typeface="Courier"/>
              <a:cs typeface="Courier"/>
            </a:endParaRPr>
          </a:p>
          <a:p>
            <a:r>
              <a:rPr lang="pt-BR" b="1" i="1" dirty="0" smtClean="0">
                <a:latin typeface="Courier"/>
                <a:cs typeface="Courier"/>
              </a:rPr>
              <a:t>	   new </a:t>
            </a:r>
            <a:r>
              <a:rPr lang="pt-BR" b="1" i="1" dirty="0" err="1" smtClean="0">
                <a:solidFill>
                  <a:srgbClr val="DAFF00"/>
                </a:solidFill>
                <a:latin typeface="Courier"/>
                <a:cs typeface="Courier"/>
              </a:rPr>
              <a:t>RatioResolutionPolicy</a:t>
            </a:r>
            <a:r>
              <a:rPr lang="pt-BR" b="1" i="1" dirty="0">
                <a:latin typeface="Courier"/>
                <a:cs typeface="Courier"/>
              </a:rPr>
              <a:t>(LARGURA, ALTURA), </a:t>
            </a:r>
            <a:endParaRPr lang="pt-BR" b="1" i="1" dirty="0" smtClean="0">
              <a:latin typeface="Courier"/>
              <a:cs typeface="Courier"/>
            </a:endParaRPr>
          </a:p>
          <a:p>
            <a:r>
              <a:rPr lang="pt-BR" b="1" i="1" dirty="0">
                <a:latin typeface="Courier"/>
                <a:cs typeface="Courier"/>
              </a:rPr>
              <a:t> </a:t>
            </a:r>
            <a:r>
              <a:rPr lang="pt-BR" b="1" i="1" dirty="0" smtClean="0">
                <a:latin typeface="Courier"/>
                <a:cs typeface="Courier"/>
              </a:rPr>
              <a:t>        </a:t>
            </a:r>
            <a:r>
              <a:rPr lang="pt-BR" b="1" i="1" dirty="0" err="1" smtClean="0">
                <a:latin typeface="Courier"/>
                <a:cs typeface="Courier"/>
              </a:rPr>
              <a:t>camera</a:t>
            </a:r>
            <a:r>
              <a:rPr lang="pt-BR" b="1" i="1" dirty="0">
                <a:latin typeface="Courier"/>
                <a:cs typeface="Courier"/>
              </a:rPr>
              <a:t>)</a:t>
            </a:r>
            <a:r>
              <a:rPr lang="pt-BR" b="1" i="1" dirty="0" smtClean="0">
                <a:latin typeface="Courier"/>
                <a:cs typeface="Courier"/>
              </a:rPr>
              <a:t>;</a:t>
            </a:r>
          </a:p>
          <a:p>
            <a:endParaRPr lang="pt-BR" b="1" i="1" dirty="0">
              <a:latin typeface="Courier"/>
              <a:cs typeface="Courier"/>
            </a:endParaRPr>
          </a:p>
          <a:p>
            <a:r>
              <a:rPr lang="pt-BR" dirty="0" smtClean="0">
                <a:latin typeface="Courier"/>
                <a:cs typeface="Courier"/>
              </a:rPr>
              <a:t>    </a:t>
            </a:r>
            <a:r>
              <a:rPr lang="pt-BR" dirty="0" err="1" smtClean="0">
                <a:solidFill>
                  <a:srgbClr val="C9CBE7"/>
                </a:solidFill>
                <a:latin typeface="Courier"/>
                <a:cs typeface="Courier"/>
              </a:rPr>
              <a:t>opcoes</a:t>
            </a:r>
            <a:r>
              <a:rPr lang="pt-BR" dirty="0" err="1" smtClean="0">
                <a:latin typeface="Courier"/>
                <a:cs typeface="Courier"/>
              </a:rPr>
              <a:t>.getAudioOptions</a:t>
            </a:r>
            <a:r>
              <a:rPr lang="pt-BR" dirty="0">
                <a:latin typeface="Courier"/>
                <a:cs typeface="Courier"/>
              </a:rPr>
              <a:t>().</a:t>
            </a:r>
            <a:r>
              <a:rPr lang="pt-BR" dirty="0" err="1">
                <a:latin typeface="Courier"/>
                <a:cs typeface="Courier"/>
              </a:rPr>
              <a:t>setNeedsSound</a:t>
            </a:r>
            <a:r>
              <a:rPr lang="pt-BR" dirty="0">
                <a:latin typeface="Courier"/>
                <a:cs typeface="Courier"/>
              </a:rPr>
              <a:t>(</a:t>
            </a:r>
            <a:r>
              <a:rPr lang="pt-BR" b="1" dirty="0" err="1">
                <a:latin typeface="Courier"/>
                <a:cs typeface="Courier"/>
              </a:rPr>
              <a:t>true</a:t>
            </a:r>
            <a:r>
              <a:rPr lang="pt-BR" b="1" dirty="0">
                <a:latin typeface="Courier"/>
                <a:cs typeface="Courier"/>
              </a:rPr>
              <a:t>);</a:t>
            </a:r>
          </a:p>
          <a:p>
            <a:endParaRPr lang="pt-BR" dirty="0" smtClean="0">
              <a:latin typeface="Courier"/>
              <a:cs typeface="Courier"/>
            </a:endParaRPr>
          </a:p>
          <a:p>
            <a:r>
              <a:rPr lang="pt-BR" dirty="0" smtClean="0">
                <a:latin typeface="Courier"/>
                <a:cs typeface="Courier"/>
              </a:rPr>
              <a:t>    </a:t>
            </a:r>
            <a:r>
              <a:rPr lang="pt-BR" dirty="0" err="1" smtClean="0">
                <a:solidFill>
                  <a:srgbClr val="C9CBE7"/>
                </a:solidFill>
                <a:latin typeface="Courier"/>
                <a:cs typeface="Courier"/>
              </a:rPr>
              <a:t>opcoes</a:t>
            </a:r>
            <a:r>
              <a:rPr lang="pt-BR" dirty="0" err="1" smtClean="0">
                <a:latin typeface="Courier"/>
                <a:cs typeface="Courier"/>
              </a:rPr>
              <a:t>.setWakeLockOptions</a:t>
            </a:r>
            <a:r>
              <a:rPr lang="pt-BR" dirty="0">
                <a:latin typeface="Courier"/>
                <a:cs typeface="Courier"/>
              </a:rPr>
              <a:t>(</a:t>
            </a:r>
            <a:r>
              <a:rPr lang="pt-BR" dirty="0" err="1">
                <a:solidFill>
                  <a:srgbClr val="DAFF00"/>
                </a:solidFill>
                <a:latin typeface="Courier"/>
                <a:cs typeface="Courier"/>
              </a:rPr>
              <a:t>WakeLockOptions.</a:t>
            </a:r>
            <a:r>
              <a:rPr lang="pt-BR" i="1" dirty="0" err="1">
                <a:solidFill>
                  <a:srgbClr val="DAFF00"/>
                </a:solidFill>
                <a:latin typeface="Courier"/>
                <a:cs typeface="Courier"/>
              </a:rPr>
              <a:t>SCREEN_ON</a:t>
            </a:r>
            <a:r>
              <a:rPr lang="pt-BR" i="1" dirty="0">
                <a:latin typeface="Courier"/>
                <a:cs typeface="Courier"/>
              </a:rPr>
              <a:t>);</a:t>
            </a:r>
          </a:p>
          <a:p>
            <a:endParaRPr lang="pt-BR" b="1" dirty="0" smtClean="0">
              <a:latin typeface="Courier"/>
              <a:cs typeface="Courier"/>
            </a:endParaRPr>
          </a:p>
          <a:p>
            <a:r>
              <a:rPr lang="pt-BR" b="1" dirty="0">
                <a:latin typeface="Courier"/>
                <a:cs typeface="Courier"/>
              </a:rPr>
              <a:t> </a:t>
            </a:r>
            <a:r>
              <a:rPr lang="pt-BR" b="1" dirty="0" smtClean="0">
                <a:latin typeface="Courier"/>
                <a:cs typeface="Courier"/>
              </a:rPr>
              <a:t>   </a:t>
            </a:r>
            <a:r>
              <a:rPr lang="pt-BR" b="1" dirty="0" err="1" smtClean="0">
                <a:latin typeface="Courier"/>
                <a:cs typeface="Courier"/>
              </a:rPr>
              <a:t>return</a:t>
            </a:r>
            <a:r>
              <a:rPr lang="pt-BR" b="1" dirty="0" smtClean="0">
                <a:latin typeface="Courier"/>
                <a:cs typeface="Courier"/>
              </a:rPr>
              <a:t> </a:t>
            </a:r>
            <a:r>
              <a:rPr lang="pt-BR" b="1" dirty="0" err="1">
                <a:solidFill>
                  <a:srgbClr val="C9CBE7"/>
                </a:solidFill>
                <a:latin typeface="Courier"/>
                <a:cs typeface="Courier"/>
              </a:rPr>
              <a:t>opcoes</a:t>
            </a:r>
            <a:r>
              <a:rPr lang="pt-BR" b="1" dirty="0">
                <a:latin typeface="Courier"/>
                <a:cs typeface="Courier"/>
              </a:rPr>
              <a:t>;</a:t>
            </a:r>
          </a:p>
          <a:p>
            <a:r>
              <a:rPr lang="pt-BR" dirty="0" smtClean="0">
                <a:latin typeface="Courier"/>
                <a:cs typeface="Courier"/>
              </a:rPr>
              <a:t>}</a:t>
            </a:r>
            <a:endParaRPr lang="pt-BR" dirty="0"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00" y="5445224"/>
            <a:ext cx="823772" cy="12951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377" y="44624"/>
            <a:ext cx="196720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x-none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Camera</a:t>
            </a:r>
            <a:endParaRPr lang="x-none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3399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27784" y="2924944"/>
            <a:ext cx="3816424" cy="25922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2996952"/>
            <a:ext cx="3657600" cy="244449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27984" y="2996952"/>
            <a:ext cx="190889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x-none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Textura</a:t>
            </a:r>
            <a:endParaRPr lang="x-none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5076056" y="116632"/>
            <a:ext cx="3960440" cy="1512168"/>
          </a:xfrm>
          <a:prstGeom prst="wedgeRectCallout">
            <a:avLst>
              <a:gd name="adj1" fmla="val -47705"/>
              <a:gd name="adj2" fmla="val 1498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rgbClr val="FFFF00"/>
                </a:solidFill>
              </a:rPr>
              <a:t>Textura</a:t>
            </a:r>
            <a:r>
              <a:rPr lang="pt-BR" dirty="0" smtClean="0"/>
              <a:t> </a:t>
            </a:r>
            <a:r>
              <a:rPr lang="pt-BR" dirty="0" smtClean="0"/>
              <a:t>é a imagem na memória gráfica. No </a:t>
            </a:r>
            <a:r>
              <a:rPr lang="pt-BR" dirty="0" err="1" smtClean="0"/>
              <a:t>Android</a:t>
            </a:r>
            <a:r>
              <a:rPr lang="pt-BR" dirty="0" smtClean="0"/>
              <a:t>, a largura e altura deve ser em potência de 2 </a:t>
            </a:r>
          </a:p>
          <a:p>
            <a:pPr algn="ctr"/>
            <a:r>
              <a:rPr lang="pt-BR" dirty="0" smtClean="0"/>
              <a:t>(32, 64, 128 ...)</a:t>
            </a:r>
            <a:endParaRPr lang="pt-BR" dirty="0"/>
          </a:p>
        </p:txBody>
      </p:sp>
      <p:sp>
        <p:nvSpPr>
          <p:cNvPr id="9" name="Rectangular Callout 8"/>
          <p:cNvSpPr/>
          <p:nvPr/>
        </p:nvSpPr>
        <p:spPr>
          <a:xfrm>
            <a:off x="107504" y="116632"/>
            <a:ext cx="3960440" cy="1512168"/>
          </a:xfrm>
          <a:prstGeom prst="wedgeRectCallout">
            <a:avLst>
              <a:gd name="adj1" fmla="val 43476"/>
              <a:gd name="adj2" fmla="val 13294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rgbClr val="FFFF00"/>
                </a:solidFill>
              </a:rPr>
              <a:t>Regi</a:t>
            </a:r>
            <a:r>
              <a:rPr lang="pt-BR" dirty="0" smtClean="0">
                <a:solidFill>
                  <a:srgbClr val="FFFF00"/>
                </a:solidFill>
              </a:rPr>
              <a:t>ão</a:t>
            </a:r>
            <a:r>
              <a:rPr lang="pt-BR" dirty="0" smtClean="0"/>
              <a:t> define um retângulo para a Textura. É usado para o sistema conhecer os </a:t>
            </a:r>
            <a:r>
              <a:rPr lang="pt-BR" dirty="0" err="1" smtClean="0"/>
              <a:t>Sprites</a:t>
            </a:r>
            <a:r>
              <a:rPr lang="pt-BR" dirty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403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7106" y="1556792"/>
            <a:ext cx="896448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 smtClean="0">
                <a:latin typeface="Courier"/>
                <a:cs typeface="Courier"/>
              </a:rPr>
              <a:t>ITexture</a:t>
            </a:r>
            <a:r>
              <a:rPr lang="pt-BR" dirty="0" smtClean="0">
                <a:latin typeface="Courier"/>
                <a:cs typeface="Courier"/>
              </a:rPr>
              <a:t> </a:t>
            </a:r>
            <a:r>
              <a:rPr lang="pt-BR" dirty="0">
                <a:latin typeface="Courier"/>
                <a:cs typeface="Courier"/>
              </a:rPr>
              <a:t>textura = </a:t>
            </a:r>
            <a:r>
              <a:rPr lang="pt-BR" b="1" dirty="0">
                <a:latin typeface="Courier"/>
                <a:cs typeface="Courier"/>
              </a:rPr>
              <a:t>new </a:t>
            </a:r>
            <a:r>
              <a:rPr lang="pt-BR" b="1" dirty="0" err="1">
                <a:solidFill>
                  <a:srgbClr val="FFFF00"/>
                </a:solidFill>
                <a:latin typeface="Courier"/>
                <a:cs typeface="Courier"/>
              </a:rPr>
              <a:t>BitmapTexture</a:t>
            </a:r>
            <a:r>
              <a:rPr lang="pt-BR" b="1" dirty="0" smtClean="0">
                <a:latin typeface="Courier"/>
                <a:cs typeface="Courier"/>
              </a:rPr>
              <a:t>(</a:t>
            </a:r>
            <a:r>
              <a:rPr lang="pt-BR" b="1" dirty="0" err="1" smtClean="0">
                <a:latin typeface="Courier"/>
                <a:cs typeface="Courier"/>
              </a:rPr>
              <a:t>getTextureManager</a:t>
            </a:r>
            <a:r>
              <a:rPr lang="pt-BR" b="1" dirty="0">
                <a:latin typeface="Courier"/>
                <a:cs typeface="Courier"/>
              </a:rPr>
              <a:t>(), </a:t>
            </a:r>
            <a:endParaRPr lang="pt-BR" b="1" dirty="0" smtClean="0">
              <a:latin typeface="Courier"/>
              <a:cs typeface="Courier"/>
            </a:endParaRPr>
          </a:p>
          <a:p>
            <a:r>
              <a:rPr lang="pt-BR" b="1" dirty="0">
                <a:latin typeface="Courier"/>
                <a:cs typeface="Courier"/>
              </a:rPr>
              <a:t> </a:t>
            </a:r>
            <a:r>
              <a:rPr lang="pt-BR" b="1" dirty="0" smtClean="0">
                <a:latin typeface="Courier"/>
                <a:cs typeface="Courier"/>
              </a:rPr>
              <a:t>         new </a:t>
            </a:r>
            <a:r>
              <a:rPr lang="pt-BR" b="1" dirty="0" err="1" smtClean="0">
                <a:solidFill>
                  <a:srgbClr val="FFFF00"/>
                </a:solidFill>
                <a:latin typeface="Courier"/>
                <a:cs typeface="Courier"/>
              </a:rPr>
              <a:t>IInputStreamOpener</a:t>
            </a:r>
            <a:r>
              <a:rPr lang="pt-BR" b="1" dirty="0" smtClean="0">
                <a:latin typeface="Courier"/>
                <a:cs typeface="Courier"/>
              </a:rPr>
              <a:t>() {</a:t>
            </a:r>
            <a:endParaRPr lang="pt-BR" b="1" dirty="0">
              <a:latin typeface="Courier"/>
              <a:cs typeface="Courier"/>
            </a:endParaRPr>
          </a:p>
          <a:p>
            <a:r>
              <a:rPr lang="pt-BR" dirty="0" smtClean="0">
                <a:latin typeface="Courier"/>
                <a:cs typeface="Courier"/>
              </a:rPr>
              <a:t>          @</a:t>
            </a:r>
            <a:r>
              <a:rPr lang="pt-BR" dirty="0" err="1">
                <a:latin typeface="Courier"/>
                <a:cs typeface="Courier"/>
              </a:rPr>
              <a:t>Override</a:t>
            </a:r>
            <a:endParaRPr lang="pt-BR" dirty="0">
              <a:latin typeface="Courier"/>
              <a:cs typeface="Courier"/>
            </a:endParaRPr>
          </a:p>
          <a:p>
            <a:r>
              <a:rPr lang="pt-BR" dirty="0">
                <a:latin typeface="Courier"/>
                <a:cs typeface="Courier"/>
              </a:rPr>
              <a:t> </a:t>
            </a:r>
            <a:r>
              <a:rPr lang="pt-BR" dirty="0" smtClean="0">
                <a:latin typeface="Courier"/>
                <a:cs typeface="Courier"/>
              </a:rPr>
              <a:t>         </a:t>
            </a:r>
            <a:r>
              <a:rPr lang="pt-BR" b="1" dirty="0" err="1" smtClean="0">
                <a:latin typeface="Courier"/>
                <a:cs typeface="Courier"/>
              </a:rPr>
              <a:t>public</a:t>
            </a:r>
            <a:r>
              <a:rPr lang="pt-BR" b="1" dirty="0" smtClean="0">
                <a:latin typeface="Courier"/>
                <a:cs typeface="Courier"/>
              </a:rPr>
              <a:t> </a:t>
            </a:r>
            <a:r>
              <a:rPr lang="pt-BR" b="1" dirty="0" err="1">
                <a:latin typeface="Courier"/>
                <a:cs typeface="Courier"/>
              </a:rPr>
              <a:t>InputStream</a:t>
            </a:r>
            <a:r>
              <a:rPr lang="pt-BR" b="1" dirty="0">
                <a:latin typeface="Courier"/>
                <a:cs typeface="Courier"/>
              </a:rPr>
              <a:t> open() </a:t>
            </a:r>
            <a:r>
              <a:rPr lang="pt-BR" b="1" dirty="0" err="1">
                <a:latin typeface="Courier"/>
                <a:cs typeface="Courier"/>
              </a:rPr>
              <a:t>throws</a:t>
            </a:r>
            <a:r>
              <a:rPr lang="pt-BR" b="1" dirty="0">
                <a:latin typeface="Courier"/>
                <a:cs typeface="Courier"/>
              </a:rPr>
              <a:t> </a:t>
            </a:r>
            <a:r>
              <a:rPr lang="pt-BR" b="1" dirty="0" err="1">
                <a:latin typeface="Courier"/>
                <a:cs typeface="Courier"/>
              </a:rPr>
              <a:t>IOException</a:t>
            </a:r>
            <a:r>
              <a:rPr lang="pt-BR" b="1" dirty="0">
                <a:latin typeface="Courier"/>
                <a:cs typeface="Courier"/>
              </a:rPr>
              <a:t> {</a:t>
            </a:r>
          </a:p>
          <a:p>
            <a:r>
              <a:rPr lang="pt-BR" dirty="0">
                <a:latin typeface="Courier"/>
                <a:cs typeface="Courier"/>
              </a:rPr>
              <a:t> </a:t>
            </a:r>
            <a:r>
              <a:rPr lang="pt-BR" dirty="0" smtClean="0">
                <a:latin typeface="Courier"/>
                <a:cs typeface="Courier"/>
              </a:rPr>
              <a:t>                </a:t>
            </a:r>
            <a:r>
              <a:rPr lang="pt-BR" b="1" dirty="0" err="1" smtClean="0">
                <a:latin typeface="Courier"/>
                <a:cs typeface="Courier"/>
              </a:rPr>
              <a:t>return</a:t>
            </a:r>
            <a:r>
              <a:rPr lang="pt-BR" b="1" dirty="0" smtClean="0">
                <a:latin typeface="Courier"/>
                <a:cs typeface="Courier"/>
              </a:rPr>
              <a:t> </a:t>
            </a:r>
            <a:r>
              <a:rPr lang="pt-BR" b="1" dirty="0" err="1">
                <a:latin typeface="Courier"/>
                <a:cs typeface="Courier"/>
              </a:rPr>
              <a:t>getAssets</a:t>
            </a:r>
            <a:r>
              <a:rPr lang="pt-BR" b="1" dirty="0">
                <a:latin typeface="Courier"/>
                <a:cs typeface="Courier"/>
              </a:rPr>
              <a:t>().open("</a:t>
            </a:r>
            <a:r>
              <a:rPr lang="pt-BR" b="1" dirty="0" err="1">
                <a:solidFill>
                  <a:srgbClr val="FFFF00"/>
                </a:solidFill>
                <a:latin typeface="Courier"/>
                <a:cs typeface="Courier"/>
              </a:rPr>
              <a:t>gfx</a:t>
            </a:r>
            <a:r>
              <a:rPr lang="pt-BR" b="1" dirty="0">
                <a:solidFill>
                  <a:srgbClr val="FFFF00"/>
                </a:solidFill>
                <a:latin typeface="Courier"/>
                <a:cs typeface="Courier"/>
              </a:rPr>
              <a:t>/</a:t>
            </a:r>
            <a:r>
              <a:rPr lang="pt-BR" b="1" dirty="0" err="1">
                <a:solidFill>
                  <a:srgbClr val="FFFF00"/>
                </a:solidFill>
                <a:latin typeface="Courier"/>
                <a:cs typeface="Courier"/>
              </a:rPr>
              <a:t>background.png</a:t>
            </a:r>
            <a:r>
              <a:rPr lang="pt-BR" b="1" dirty="0">
                <a:latin typeface="Courier"/>
                <a:cs typeface="Courier"/>
              </a:rPr>
              <a:t>");</a:t>
            </a:r>
          </a:p>
          <a:p>
            <a:r>
              <a:rPr lang="pt-BR" dirty="0">
                <a:latin typeface="Courier"/>
                <a:cs typeface="Courier"/>
              </a:rPr>
              <a:t> </a:t>
            </a:r>
            <a:r>
              <a:rPr lang="pt-BR" dirty="0" smtClean="0">
                <a:latin typeface="Courier"/>
                <a:cs typeface="Courier"/>
              </a:rPr>
              <a:t>         }</a:t>
            </a:r>
            <a:endParaRPr lang="pt-BR" dirty="0">
              <a:latin typeface="Courier"/>
              <a:cs typeface="Courier"/>
            </a:endParaRPr>
          </a:p>
          <a:p>
            <a:r>
              <a:rPr lang="pt-BR" dirty="0" smtClean="0">
                <a:latin typeface="Courier"/>
                <a:cs typeface="Courier"/>
              </a:rPr>
              <a:t>}</a:t>
            </a:r>
            <a:r>
              <a:rPr lang="pt-BR" dirty="0">
                <a:latin typeface="Courier"/>
                <a:cs typeface="Courier"/>
              </a:rPr>
              <a:t>)</a:t>
            </a:r>
            <a:r>
              <a:rPr lang="pt-BR" dirty="0" smtClean="0">
                <a:latin typeface="Courier"/>
                <a:cs typeface="Courier"/>
              </a:rPr>
              <a:t>;</a:t>
            </a:r>
          </a:p>
          <a:p>
            <a:endParaRPr lang="pt-BR" dirty="0">
              <a:latin typeface="Courier"/>
              <a:cs typeface="Courier"/>
            </a:endParaRPr>
          </a:p>
          <a:p>
            <a:r>
              <a:rPr lang="pt-BR" dirty="0" err="1" smtClean="0">
                <a:solidFill>
                  <a:srgbClr val="FFFF00"/>
                </a:solidFill>
                <a:latin typeface="Courier"/>
                <a:cs typeface="Courier"/>
              </a:rPr>
              <a:t>textura.load</a:t>
            </a:r>
            <a:r>
              <a:rPr lang="pt-BR" dirty="0">
                <a:solidFill>
                  <a:srgbClr val="FFFF00"/>
                </a:solidFill>
                <a:latin typeface="Courier"/>
                <a:cs typeface="Courier"/>
              </a:rPr>
              <a:t>()</a:t>
            </a:r>
            <a:r>
              <a:rPr lang="pt-BR" dirty="0" smtClean="0">
                <a:latin typeface="Courier"/>
                <a:cs typeface="Courier"/>
              </a:rPr>
              <a:t>; //#partiu mem</a:t>
            </a:r>
            <a:r>
              <a:rPr lang="pt-BR" dirty="0" smtClean="0">
                <a:latin typeface="Courier"/>
                <a:cs typeface="Courier"/>
              </a:rPr>
              <a:t>ória</a:t>
            </a:r>
            <a:endParaRPr lang="pt-BR" dirty="0">
              <a:latin typeface="Courier"/>
              <a:cs typeface="Courier"/>
            </a:endParaRPr>
          </a:p>
          <a:p>
            <a:r>
              <a:rPr lang="pt-BR" dirty="0">
                <a:latin typeface="Courier"/>
                <a:cs typeface="Courier"/>
              </a:rPr>
              <a:t>			</a:t>
            </a:r>
          </a:p>
          <a:p>
            <a:r>
              <a:rPr lang="pt-BR" b="1" dirty="0" err="1">
                <a:solidFill>
                  <a:schemeClr val="tx2">
                    <a:lumMod val="75000"/>
                  </a:schemeClr>
                </a:solidFill>
                <a:latin typeface="Courier"/>
                <a:cs typeface="Courier"/>
              </a:rPr>
              <a:t>regiaoBackground</a:t>
            </a:r>
            <a:r>
              <a:rPr lang="pt-BR" sz="1600" dirty="0" smtClean="0">
                <a:solidFill>
                  <a:srgbClr val="3366FF"/>
                </a:solidFill>
                <a:latin typeface="Courier"/>
                <a:cs typeface="Courier"/>
              </a:rPr>
              <a:t> </a:t>
            </a:r>
            <a:r>
              <a:rPr lang="pt-BR" sz="1600" dirty="0">
                <a:latin typeface="Courier"/>
                <a:cs typeface="Courier"/>
              </a:rPr>
              <a:t>= </a:t>
            </a:r>
            <a:r>
              <a:rPr lang="pt-BR" sz="1600" dirty="0" err="1">
                <a:latin typeface="Courier"/>
                <a:cs typeface="Courier"/>
              </a:rPr>
              <a:t>TextureRegionFactory.</a:t>
            </a:r>
            <a:r>
              <a:rPr lang="pt-BR" sz="1600" i="1" dirty="0" err="1">
                <a:latin typeface="Courier"/>
                <a:cs typeface="Courier"/>
              </a:rPr>
              <a:t>extractFromTexture</a:t>
            </a:r>
            <a:r>
              <a:rPr lang="pt-BR" sz="1600" i="1" dirty="0">
                <a:latin typeface="Courier"/>
                <a:cs typeface="Courier"/>
              </a:rPr>
              <a:t>(</a:t>
            </a:r>
            <a:r>
              <a:rPr lang="pt-BR" sz="1600" i="1" dirty="0">
                <a:solidFill>
                  <a:srgbClr val="FFFF00"/>
                </a:solidFill>
                <a:latin typeface="Courier"/>
                <a:cs typeface="Courier"/>
              </a:rPr>
              <a:t>textura</a:t>
            </a:r>
            <a:r>
              <a:rPr lang="pt-BR" sz="1600" i="1" dirty="0">
                <a:latin typeface="Courier"/>
                <a:cs typeface="Courier"/>
              </a:rPr>
              <a:t>);</a:t>
            </a:r>
            <a:endParaRPr lang="pt-BR" i="1" dirty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92280" y="6309320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BACKGROUND</a:t>
            </a:r>
            <a:endParaRPr lang="pt-BR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8384" y="4941168"/>
            <a:ext cx="823772" cy="12951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438" y="44624"/>
            <a:ext cx="36938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 err="1">
                <a:latin typeface="Courier"/>
                <a:cs typeface="Courier"/>
              </a:rPr>
              <a:t>onCreateResources</a:t>
            </a:r>
            <a:r>
              <a:rPr lang="pt-BR" sz="2400" b="1" dirty="0">
                <a:latin typeface="Courier"/>
                <a:cs typeface="Courier"/>
              </a:rPr>
              <a:t>() </a:t>
            </a:r>
            <a:endParaRPr lang="pt-BR" sz="2400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4256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1520" y="908720"/>
            <a:ext cx="8892480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 err="1" smtClean="0">
                <a:latin typeface="Courier"/>
                <a:cs typeface="Courier"/>
              </a:rPr>
              <a:t>ITexture</a:t>
            </a:r>
            <a:r>
              <a:rPr lang="pt-BR" sz="1600" dirty="0" smtClean="0">
                <a:latin typeface="Courier"/>
                <a:cs typeface="Courier"/>
              </a:rPr>
              <a:t> </a:t>
            </a:r>
            <a:r>
              <a:rPr lang="pt-BR" sz="1600" dirty="0" smtClean="0">
                <a:solidFill>
                  <a:schemeClr val="tx2">
                    <a:lumMod val="90000"/>
                  </a:schemeClr>
                </a:solidFill>
                <a:latin typeface="Courier"/>
                <a:cs typeface="Courier"/>
              </a:rPr>
              <a:t>textura</a:t>
            </a:r>
            <a:r>
              <a:rPr lang="pt-BR" sz="1600" dirty="0" smtClean="0">
                <a:latin typeface="Courier"/>
                <a:cs typeface="Courier"/>
              </a:rPr>
              <a:t> = </a:t>
            </a:r>
            <a:r>
              <a:rPr lang="pt-BR" sz="1600" b="1" dirty="0" smtClean="0">
                <a:latin typeface="Courier"/>
                <a:cs typeface="Courier"/>
              </a:rPr>
              <a:t>new </a:t>
            </a:r>
            <a:r>
              <a:rPr lang="pt-BR" sz="1600" b="1" dirty="0" err="1" smtClean="0">
                <a:solidFill>
                  <a:srgbClr val="FFFF00"/>
                </a:solidFill>
                <a:latin typeface="Courier"/>
                <a:cs typeface="Courier"/>
              </a:rPr>
              <a:t>BitmapTextureAtlas</a:t>
            </a:r>
            <a:r>
              <a:rPr lang="pt-BR" sz="1600" b="1" dirty="0" smtClean="0">
                <a:latin typeface="Courier"/>
                <a:cs typeface="Courier"/>
              </a:rPr>
              <a:t>(</a:t>
            </a:r>
            <a:r>
              <a:rPr lang="pt-BR" sz="1600" b="1" dirty="0" err="1" smtClean="0">
                <a:latin typeface="Courier"/>
                <a:cs typeface="Courier"/>
              </a:rPr>
              <a:t>getTextureManager</a:t>
            </a:r>
            <a:r>
              <a:rPr lang="pt-BR" sz="1600" b="1" dirty="0" smtClean="0">
                <a:latin typeface="Courier"/>
                <a:cs typeface="Courier"/>
              </a:rPr>
              <a:t>(),</a:t>
            </a:r>
            <a:r>
              <a:rPr lang="pt-BR" sz="1600" b="1" dirty="0" smtClean="0">
                <a:solidFill>
                  <a:srgbClr val="FFFF00"/>
                </a:solidFill>
                <a:latin typeface="Courier"/>
                <a:cs typeface="Courier"/>
              </a:rPr>
              <a:t>256,256</a:t>
            </a:r>
            <a:r>
              <a:rPr lang="pt-BR" sz="1600" b="1" dirty="0" smtClean="0">
                <a:latin typeface="Courier"/>
                <a:cs typeface="Courier"/>
              </a:rPr>
              <a:t>);</a:t>
            </a:r>
          </a:p>
          <a:p>
            <a:endParaRPr lang="pt-BR" dirty="0" smtClean="0">
              <a:latin typeface="Courier"/>
              <a:cs typeface="Courier"/>
            </a:endParaRPr>
          </a:p>
          <a:p>
            <a:r>
              <a:rPr lang="pt-BR" dirty="0" smtClean="0">
                <a:solidFill>
                  <a:srgbClr val="FFFF00"/>
                </a:solidFill>
                <a:latin typeface="Courier"/>
                <a:cs typeface="Courier"/>
              </a:rPr>
              <a:t>fonte </a:t>
            </a:r>
            <a:r>
              <a:rPr lang="pt-BR" dirty="0">
                <a:latin typeface="Courier"/>
                <a:cs typeface="Courier"/>
              </a:rPr>
              <a:t>= </a:t>
            </a:r>
            <a:r>
              <a:rPr lang="pt-BR" dirty="0" err="1">
                <a:latin typeface="Courier"/>
                <a:cs typeface="Courier"/>
              </a:rPr>
              <a:t>FontFactory.</a:t>
            </a:r>
            <a:r>
              <a:rPr lang="pt-BR" i="1" dirty="0" err="1">
                <a:latin typeface="Courier"/>
                <a:cs typeface="Courier"/>
              </a:rPr>
              <a:t>createFromAsset</a:t>
            </a:r>
            <a:r>
              <a:rPr lang="pt-BR" i="1" dirty="0" smtClean="0">
                <a:latin typeface="Courier"/>
                <a:cs typeface="Courier"/>
              </a:rPr>
              <a:t>(</a:t>
            </a:r>
            <a:r>
              <a:rPr lang="pt-BR" b="1" i="1" dirty="0" err="1" smtClean="0">
                <a:latin typeface="Courier"/>
                <a:cs typeface="Courier"/>
              </a:rPr>
              <a:t>getFontManager</a:t>
            </a:r>
            <a:r>
              <a:rPr lang="pt-BR" b="1" i="1" dirty="0">
                <a:latin typeface="Courier"/>
                <a:cs typeface="Courier"/>
              </a:rPr>
              <a:t>(), </a:t>
            </a:r>
            <a:endParaRPr lang="pt-BR" b="1" i="1" dirty="0" smtClean="0">
              <a:latin typeface="Courier"/>
              <a:cs typeface="Courier"/>
            </a:endParaRPr>
          </a:p>
          <a:p>
            <a:r>
              <a:rPr lang="pt-BR" b="1" i="1" dirty="0">
                <a:latin typeface="Courier"/>
                <a:cs typeface="Courier"/>
              </a:rPr>
              <a:t> </a:t>
            </a:r>
            <a:r>
              <a:rPr lang="pt-BR" b="1" i="1" dirty="0" smtClean="0">
                <a:latin typeface="Courier"/>
                <a:cs typeface="Courier"/>
              </a:rPr>
              <a:t>                </a:t>
            </a:r>
            <a:r>
              <a:rPr lang="pt-BR" b="1" i="1" dirty="0" smtClean="0">
                <a:solidFill>
                  <a:srgbClr val="85B2F6"/>
                </a:solidFill>
                <a:latin typeface="Courier"/>
                <a:cs typeface="Courier"/>
              </a:rPr>
              <a:t>textura</a:t>
            </a:r>
            <a:r>
              <a:rPr lang="pt-BR" b="1" i="1" dirty="0">
                <a:latin typeface="Courier"/>
                <a:cs typeface="Courier"/>
              </a:rPr>
              <a:t>, </a:t>
            </a:r>
            <a:endParaRPr lang="pt-BR" b="1" i="1" dirty="0" smtClean="0">
              <a:latin typeface="Courier"/>
              <a:cs typeface="Courier"/>
            </a:endParaRPr>
          </a:p>
          <a:p>
            <a:r>
              <a:rPr lang="pt-BR" b="1" i="1" dirty="0">
                <a:latin typeface="Courier"/>
                <a:cs typeface="Courier"/>
              </a:rPr>
              <a:t> </a:t>
            </a:r>
            <a:r>
              <a:rPr lang="pt-BR" b="1" i="1" dirty="0" smtClean="0">
                <a:latin typeface="Courier"/>
                <a:cs typeface="Courier"/>
              </a:rPr>
              <a:t>                </a:t>
            </a:r>
            <a:r>
              <a:rPr lang="pt-BR" b="1" i="1" dirty="0" err="1" smtClean="0">
                <a:latin typeface="Courier"/>
                <a:cs typeface="Courier"/>
              </a:rPr>
              <a:t>getAssets</a:t>
            </a:r>
            <a:r>
              <a:rPr lang="pt-BR" b="1" i="1" dirty="0">
                <a:latin typeface="Courier"/>
                <a:cs typeface="Courier"/>
              </a:rPr>
              <a:t>(), </a:t>
            </a:r>
            <a:endParaRPr lang="pt-BR" b="1" i="1" dirty="0" smtClean="0">
              <a:latin typeface="Courier"/>
              <a:cs typeface="Courier"/>
            </a:endParaRPr>
          </a:p>
          <a:p>
            <a:r>
              <a:rPr lang="pt-BR" b="1" i="1" dirty="0">
                <a:latin typeface="Courier"/>
                <a:cs typeface="Courier"/>
              </a:rPr>
              <a:t> </a:t>
            </a:r>
            <a:r>
              <a:rPr lang="pt-BR" b="1" i="1" dirty="0" smtClean="0">
                <a:latin typeface="Courier"/>
                <a:cs typeface="Courier"/>
              </a:rPr>
              <a:t>               "</a:t>
            </a:r>
            <a:r>
              <a:rPr lang="pt-BR" b="1" i="1" dirty="0" err="1">
                <a:solidFill>
                  <a:srgbClr val="FFFF00"/>
                </a:solidFill>
                <a:latin typeface="Courier"/>
                <a:cs typeface="Courier"/>
              </a:rPr>
              <a:t>font</a:t>
            </a:r>
            <a:r>
              <a:rPr lang="pt-BR" b="1" i="1" dirty="0">
                <a:solidFill>
                  <a:srgbClr val="FFFF00"/>
                </a:solidFill>
                <a:latin typeface="Courier"/>
                <a:cs typeface="Courier"/>
              </a:rPr>
              <a:t>/</a:t>
            </a:r>
            <a:r>
              <a:rPr lang="pt-BR" b="1" i="1" dirty="0" err="1">
                <a:solidFill>
                  <a:srgbClr val="FFFF00"/>
                </a:solidFill>
                <a:latin typeface="Courier"/>
                <a:cs typeface="Courier"/>
              </a:rPr>
              <a:t>amsterdam.ttf</a:t>
            </a:r>
            <a:r>
              <a:rPr lang="pt-BR" b="1" i="1" dirty="0">
                <a:latin typeface="Courier"/>
                <a:cs typeface="Courier"/>
              </a:rPr>
              <a:t>", </a:t>
            </a:r>
            <a:endParaRPr lang="pt-BR" b="1" i="1" dirty="0" smtClean="0">
              <a:latin typeface="Courier"/>
              <a:cs typeface="Courier"/>
            </a:endParaRPr>
          </a:p>
          <a:p>
            <a:r>
              <a:rPr lang="pt-BR" b="1" i="1" dirty="0">
                <a:latin typeface="Courier"/>
                <a:cs typeface="Courier"/>
              </a:rPr>
              <a:t> </a:t>
            </a:r>
            <a:r>
              <a:rPr lang="pt-BR" b="1" i="1" dirty="0" smtClean="0">
                <a:latin typeface="Courier"/>
                <a:cs typeface="Courier"/>
              </a:rPr>
              <a:t>               </a:t>
            </a:r>
            <a:r>
              <a:rPr lang="pt-BR" b="1" i="1" dirty="0" smtClean="0">
                <a:solidFill>
                  <a:srgbClr val="FFFF00"/>
                </a:solidFill>
                <a:latin typeface="Courier"/>
                <a:cs typeface="Courier"/>
              </a:rPr>
              <a:t>34f</a:t>
            </a:r>
            <a:r>
              <a:rPr lang="pt-BR" b="1" i="1" dirty="0">
                <a:latin typeface="Courier"/>
                <a:cs typeface="Courier"/>
              </a:rPr>
              <a:t>, </a:t>
            </a:r>
            <a:endParaRPr lang="pt-BR" b="1" i="1" dirty="0" smtClean="0">
              <a:latin typeface="Courier"/>
              <a:cs typeface="Courier"/>
            </a:endParaRPr>
          </a:p>
          <a:p>
            <a:r>
              <a:rPr lang="pt-BR" b="1" i="1" dirty="0">
                <a:latin typeface="Courier"/>
                <a:cs typeface="Courier"/>
              </a:rPr>
              <a:t> </a:t>
            </a:r>
            <a:r>
              <a:rPr lang="pt-BR" b="1" i="1" dirty="0" smtClean="0">
                <a:latin typeface="Courier"/>
                <a:cs typeface="Courier"/>
              </a:rPr>
              <a:t>               </a:t>
            </a:r>
            <a:r>
              <a:rPr lang="pt-BR" b="1" i="1" dirty="0" err="1" smtClean="0">
                <a:latin typeface="Courier"/>
                <a:cs typeface="Courier"/>
              </a:rPr>
              <a:t>true</a:t>
            </a:r>
            <a:r>
              <a:rPr lang="pt-BR" b="1" i="1" dirty="0">
                <a:latin typeface="Courier"/>
                <a:cs typeface="Courier"/>
              </a:rPr>
              <a:t>, </a:t>
            </a:r>
            <a:endParaRPr lang="pt-BR" b="1" i="1" dirty="0" smtClean="0">
              <a:latin typeface="Courier"/>
              <a:cs typeface="Courier"/>
            </a:endParaRPr>
          </a:p>
          <a:p>
            <a:r>
              <a:rPr lang="pt-BR" b="1" i="1" dirty="0">
                <a:latin typeface="Courier"/>
                <a:cs typeface="Courier"/>
              </a:rPr>
              <a:t> </a:t>
            </a:r>
            <a:r>
              <a:rPr lang="pt-BR" b="1" i="1" dirty="0" smtClean="0">
                <a:latin typeface="Courier"/>
                <a:cs typeface="Courier"/>
              </a:rPr>
              <a:t>               </a:t>
            </a:r>
            <a:r>
              <a:rPr lang="pt-BR" b="1" i="1" dirty="0" err="1" smtClean="0">
                <a:solidFill>
                  <a:srgbClr val="FF6600"/>
                </a:solidFill>
                <a:latin typeface="Courier"/>
                <a:cs typeface="Courier"/>
              </a:rPr>
              <a:t>Color.RED_ARGB_PACKED_INT</a:t>
            </a:r>
            <a:endParaRPr lang="pt-BR" b="1" i="1" dirty="0" smtClean="0">
              <a:solidFill>
                <a:srgbClr val="FF6600"/>
              </a:solidFill>
              <a:latin typeface="Courier"/>
              <a:cs typeface="Courier"/>
            </a:endParaRPr>
          </a:p>
          <a:p>
            <a:r>
              <a:rPr lang="pt-BR" b="1" i="1" dirty="0" smtClean="0">
                <a:latin typeface="Courier"/>
                <a:cs typeface="Courier"/>
              </a:rPr>
              <a:t>);</a:t>
            </a:r>
          </a:p>
          <a:p>
            <a:endParaRPr lang="pt-BR" b="1" i="1" dirty="0">
              <a:latin typeface="Courier"/>
              <a:cs typeface="Courier"/>
            </a:endParaRPr>
          </a:p>
          <a:p>
            <a:r>
              <a:rPr lang="pt-BR" dirty="0" err="1" smtClean="0">
                <a:solidFill>
                  <a:srgbClr val="FFFF00"/>
                </a:solidFill>
                <a:latin typeface="Courier"/>
                <a:cs typeface="Courier"/>
              </a:rPr>
              <a:t>fonte.load</a:t>
            </a:r>
            <a:r>
              <a:rPr lang="pt-BR" dirty="0">
                <a:solidFill>
                  <a:srgbClr val="FFFF00"/>
                </a:solidFill>
                <a:latin typeface="Courier"/>
                <a:cs typeface="Courier"/>
              </a:rPr>
              <a:t>()</a:t>
            </a:r>
            <a:r>
              <a:rPr lang="pt-BR" dirty="0" smtClean="0">
                <a:latin typeface="Courier"/>
                <a:cs typeface="Courier"/>
              </a:rPr>
              <a:t>; //</a:t>
            </a:r>
            <a:r>
              <a:rPr lang="pt-BR" dirty="0" err="1" smtClean="0">
                <a:latin typeface="Courier"/>
                <a:cs typeface="Courier"/>
              </a:rPr>
              <a:t>run</a:t>
            </a:r>
            <a:r>
              <a:rPr lang="pt-BR" dirty="0" smtClean="0">
                <a:latin typeface="Courier"/>
                <a:cs typeface="Courier"/>
              </a:rPr>
              <a:t> </a:t>
            </a:r>
            <a:r>
              <a:rPr lang="pt-BR" dirty="0" err="1" smtClean="0">
                <a:latin typeface="Courier"/>
                <a:cs typeface="Courier"/>
              </a:rPr>
              <a:t>to</a:t>
            </a:r>
            <a:r>
              <a:rPr lang="pt-BR" dirty="0" smtClean="0">
                <a:latin typeface="Courier"/>
                <a:cs typeface="Courier"/>
              </a:rPr>
              <a:t> </a:t>
            </a:r>
            <a:r>
              <a:rPr lang="pt-BR" dirty="0" err="1" smtClean="0">
                <a:latin typeface="Courier"/>
                <a:cs typeface="Courier"/>
              </a:rPr>
              <a:t>memory</a:t>
            </a:r>
            <a:r>
              <a:rPr lang="pt-BR" dirty="0" smtClean="0">
                <a:latin typeface="Courier"/>
                <a:cs typeface="Courier"/>
              </a:rPr>
              <a:t>, Forest !</a:t>
            </a:r>
          </a:p>
          <a:p>
            <a:endParaRPr lang="pt-BR" dirty="0" smtClean="0">
              <a:latin typeface="Courier"/>
              <a:cs typeface="Courier"/>
            </a:endParaRPr>
          </a:p>
          <a:p>
            <a:r>
              <a:rPr lang="pt-BR" dirty="0" err="1" smtClean="0">
                <a:solidFill>
                  <a:srgbClr val="85B2F6"/>
                </a:solidFill>
                <a:latin typeface="Courier"/>
                <a:cs typeface="Courier"/>
              </a:rPr>
              <a:t>txPontuacao</a:t>
            </a:r>
            <a:r>
              <a:rPr lang="pt-BR" dirty="0" smtClean="0">
                <a:solidFill>
                  <a:srgbClr val="85B2F6"/>
                </a:solidFill>
                <a:latin typeface="Courier"/>
                <a:cs typeface="Courier"/>
              </a:rPr>
              <a:t> </a:t>
            </a:r>
            <a:r>
              <a:rPr lang="pt-BR" dirty="0">
                <a:latin typeface="Courier"/>
                <a:cs typeface="Courier"/>
              </a:rPr>
              <a:t>= </a:t>
            </a:r>
            <a:r>
              <a:rPr lang="pt-BR" b="1" dirty="0" smtClean="0">
                <a:latin typeface="Courier"/>
                <a:cs typeface="Courier"/>
              </a:rPr>
              <a:t>new </a:t>
            </a:r>
            <a:r>
              <a:rPr lang="pt-BR" b="1" dirty="0" err="1">
                <a:latin typeface="Courier"/>
                <a:cs typeface="Courier"/>
              </a:rPr>
              <a:t>Text</a:t>
            </a:r>
            <a:r>
              <a:rPr lang="pt-BR" b="1" dirty="0">
                <a:latin typeface="Courier"/>
                <a:cs typeface="Courier"/>
              </a:rPr>
              <a:t>(</a:t>
            </a:r>
            <a:r>
              <a:rPr lang="pt-BR" b="1" dirty="0" smtClean="0">
                <a:latin typeface="Courier"/>
                <a:cs typeface="Courier"/>
              </a:rPr>
              <a:t>LARGURA-100</a:t>
            </a:r>
            <a:r>
              <a:rPr lang="pt-BR" b="1" dirty="0">
                <a:latin typeface="Courier"/>
                <a:cs typeface="Courier"/>
              </a:rPr>
              <a:t>, 10, </a:t>
            </a:r>
            <a:endParaRPr lang="pt-BR" b="1" dirty="0" smtClean="0">
              <a:latin typeface="Courier"/>
              <a:cs typeface="Courier"/>
            </a:endParaRPr>
          </a:p>
          <a:p>
            <a:r>
              <a:rPr lang="pt-BR" b="1" dirty="0" smtClean="0">
                <a:solidFill>
                  <a:srgbClr val="FFFF00"/>
                </a:solidFill>
                <a:latin typeface="Courier"/>
                <a:cs typeface="Courier"/>
              </a:rPr>
              <a:t>fonte</a:t>
            </a:r>
            <a:r>
              <a:rPr lang="pt-BR" b="1" dirty="0">
                <a:latin typeface="Courier"/>
                <a:cs typeface="Courier"/>
              </a:rPr>
              <a:t>, </a:t>
            </a:r>
            <a:endParaRPr lang="pt-BR" b="1" dirty="0" smtClean="0">
              <a:latin typeface="Courier"/>
              <a:cs typeface="Courier"/>
            </a:endParaRPr>
          </a:p>
          <a:p>
            <a:r>
              <a:rPr lang="pt-BR" b="1" dirty="0" smtClean="0">
                <a:latin typeface="Courier"/>
                <a:cs typeface="Courier"/>
              </a:rPr>
              <a:t>"</a:t>
            </a:r>
            <a:r>
              <a:rPr lang="pt-BR" sz="2800" b="1" dirty="0">
                <a:latin typeface="Calibri"/>
                <a:cs typeface="Calibri"/>
              </a:rPr>
              <a:t>0</a:t>
            </a:r>
            <a:r>
              <a:rPr lang="pt-BR" b="1" dirty="0">
                <a:latin typeface="Courier"/>
                <a:cs typeface="Courier"/>
              </a:rPr>
              <a:t>", </a:t>
            </a:r>
            <a:endParaRPr lang="pt-BR" b="1" dirty="0" smtClean="0">
              <a:latin typeface="Courier"/>
              <a:cs typeface="Courier"/>
            </a:endParaRPr>
          </a:p>
          <a:p>
            <a:r>
              <a:rPr lang="pt-BR" b="1" dirty="0" smtClean="0">
                <a:latin typeface="Courier"/>
                <a:cs typeface="Courier"/>
              </a:rPr>
              <a:t>10 </a:t>
            </a:r>
            <a:r>
              <a:rPr lang="pt-BR" b="1" dirty="0">
                <a:latin typeface="Courier"/>
                <a:cs typeface="Courier"/>
              </a:rPr>
              <a:t>, </a:t>
            </a:r>
            <a:endParaRPr lang="pt-BR" b="1" dirty="0" smtClean="0">
              <a:latin typeface="Courier"/>
              <a:cs typeface="Courier"/>
            </a:endParaRPr>
          </a:p>
          <a:p>
            <a:r>
              <a:rPr lang="pt-BR" b="1" dirty="0" err="1" smtClean="0">
                <a:latin typeface="Courier"/>
                <a:cs typeface="Courier"/>
              </a:rPr>
              <a:t>getVertexBufferObjectManager</a:t>
            </a:r>
            <a:r>
              <a:rPr lang="pt-BR" b="1" dirty="0">
                <a:latin typeface="Courier"/>
                <a:cs typeface="Courier"/>
              </a:rPr>
              <a:t>())</a:t>
            </a:r>
            <a:r>
              <a:rPr lang="pt-BR" b="1" dirty="0" smtClean="0">
                <a:latin typeface="Courier"/>
                <a:cs typeface="Courier"/>
              </a:rPr>
              <a:t>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44408" y="6381328"/>
            <a:ext cx="759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Fonte</a:t>
            </a:r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00" y="5085184"/>
            <a:ext cx="823772" cy="129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79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908720"/>
            <a:ext cx="9684568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 err="1" smtClean="0">
                <a:latin typeface="Courier"/>
                <a:cs typeface="Courier"/>
              </a:rPr>
              <a:t>BitmapTextureAtlas</a:t>
            </a:r>
            <a:r>
              <a:rPr lang="pt-BR" sz="1400" dirty="0" smtClean="0">
                <a:latin typeface="Courier"/>
                <a:cs typeface="Courier"/>
              </a:rPr>
              <a:t> </a:t>
            </a:r>
            <a:r>
              <a:rPr lang="pt-BR" sz="1400" dirty="0" err="1">
                <a:solidFill>
                  <a:srgbClr val="FFFF00"/>
                </a:solidFill>
                <a:latin typeface="Courier"/>
                <a:cs typeface="Courier"/>
              </a:rPr>
              <a:t>texturaBitmap</a:t>
            </a:r>
            <a:r>
              <a:rPr lang="pt-BR" sz="14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pt-BR" sz="1400" dirty="0">
                <a:latin typeface="Courier"/>
                <a:cs typeface="Courier"/>
              </a:rPr>
              <a:t>= </a:t>
            </a:r>
            <a:r>
              <a:rPr lang="pt-BR" sz="1400" b="1" dirty="0">
                <a:latin typeface="Courier"/>
                <a:cs typeface="Courier"/>
              </a:rPr>
              <a:t>new </a:t>
            </a:r>
            <a:r>
              <a:rPr lang="pt-BR" sz="1400" b="1" dirty="0" err="1" smtClean="0">
                <a:solidFill>
                  <a:srgbClr val="FFFF00"/>
                </a:solidFill>
                <a:latin typeface="Courier"/>
                <a:cs typeface="Courier"/>
              </a:rPr>
              <a:t>BitmapTextureAtlas</a:t>
            </a:r>
            <a:r>
              <a:rPr lang="pt-BR" sz="1400" b="1" dirty="0" smtClean="0">
                <a:latin typeface="Courier"/>
                <a:cs typeface="Courier"/>
              </a:rPr>
              <a:t>(</a:t>
            </a:r>
            <a:r>
              <a:rPr lang="pt-BR" sz="1400" b="1" dirty="0" err="1" smtClean="0">
                <a:latin typeface="Courier"/>
                <a:cs typeface="Courier"/>
              </a:rPr>
              <a:t>getTextureManager</a:t>
            </a:r>
            <a:r>
              <a:rPr lang="pt-BR" sz="1400" b="1" dirty="0" smtClean="0">
                <a:latin typeface="Courier"/>
                <a:cs typeface="Courier"/>
              </a:rPr>
              <a:t>(),64,64);</a:t>
            </a:r>
          </a:p>
          <a:p>
            <a:endParaRPr lang="pt-BR" sz="1400" b="1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pt-BR" sz="1400" b="1" dirty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pt-BR" sz="1400" b="1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pt-BR" sz="1400" b="1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pt-BR" sz="1600" dirty="0" err="1" smtClean="0">
                <a:solidFill>
                  <a:srgbClr val="FFFF00"/>
                </a:solidFill>
                <a:latin typeface="Courier"/>
                <a:cs typeface="Courier"/>
              </a:rPr>
              <a:t>texturaBitmap.load</a:t>
            </a:r>
            <a:r>
              <a:rPr lang="pt-BR" sz="1600" dirty="0" smtClean="0">
                <a:latin typeface="Courier"/>
                <a:cs typeface="Courier"/>
              </a:rPr>
              <a:t>(); //</a:t>
            </a:r>
            <a:r>
              <a:rPr lang="pt-BR" sz="1600" dirty="0" err="1" smtClean="0">
                <a:latin typeface="Courier"/>
                <a:cs typeface="Courier"/>
              </a:rPr>
              <a:t>astalavista</a:t>
            </a:r>
            <a:r>
              <a:rPr lang="pt-BR" sz="1600" dirty="0" smtClean="0">
                <a:latin typeface="Courier"/>
                <a:cs typeface="Courier"/>
              </a:rPr>
              <a:t>, baby !</a:t>
            </a:r>
          </a:p>
          <a:p>
            <a:endParaRPr lang="pt-BR" sz="1600" dirty="0" smtClean="0">
              <a:latin typeface="Courier"/>
              <a:cs typeface="Courier"/>
            </a:endParaRPr>
          </a:p>
          <a:p>
            <a:endParaRPr lang="pt-BR" sz="1600" dirty="0" smtClean="0">
              <a:latin typeface="Courier"/>
              <a:cs typeface="Courier"/>
            </a:endParaRPr>
          </a:p>
          <a:p>
            <a:r>
              <a:rPr lang="pt-BR" sz="1600" dirty="0">
                <a:latin typeface="Courier"/>
                <a:cs typeface="Courier"/>
              </a:rPr>
              <a:t>		</a:t>
            </a:r>
            <a:endParaRPr lang="pt-BR" sz="1600" dirty="0" smtClean="0">
              <a:latin typeface="Courier"/>
              <a:cs typeface="Courier"/>
            </a:endParaRPr>
          </a:p>
          <a:p>
            <a:r>
              <a:rPr lang="pt-BR" sz="1600" dirty="0" err="1" smtClean="0">
                <a:solidFill>
                  <a:schemeClr val="tx2">
                    <a:lumMod val="90000"/>
                  </a:schemeClr>
                </a:solidFill>
                <a:latin typeface="Courier"/>
                <a:cs typeface="Courier"/>
              </a:rPr>
              <a:t>regiaoMosca</a:t>
            </a:r>
            <a:r>
              <a:rPr lang="pt-BR" sz="1600" dirty="0" smtClean="0">
                <a:solidFill>
                  <a:schemeClr val="tx2">
                    <a:lumMod val="90000"/>
                  </a:schemeClr>
                </a:solidFill>
                <a:latin typeface="Courier"/>
                <a:cs typeface="Courier"/>
              </a:rPr>
              <a:t> </a:t>
            </a:r>
            <a:r>
              <a:rPr lang="pt-BR" sz="1600" dirty="0">
                <a:latin typeface="Courier"/>
                <a:cs typeface="Courier"/>
              </a:rPr>
              <a:t>= </a:t>
            </a:r>
            <a:r>
              <a:rPr lang="pt-BR" sz="1600" dirty="0" err="1">
                <a:solidFill>
                  <a:srgbClr val="FFFF00"/>
                </a:solidFill>
                <a:latin typeface="Courier"/>
                <a:cs typeface="Courier"/>
              </a:rPr>
              <a:t>BitmapTextureAtlasTextureRegionFactory</a:t>
            </a:r>
            <a:r>
              <a:rPr lang="pt-BR" sz="1600" dirty="0" err="1">
                <a:latin typeface="Courier"/>
                <a:cs typeface="Courier"/>
              </a:rPr>
              <a:t>.</a:t>
            </a:r>
            <a:r>
              <a:rPr lang="pt-BR" sz="1600" i="1" dirty="0" err="1">
                <a:latin typeface="Courier"/>
                <a:cs typeface="Courier"/>
              </a:rPr>
              <a:t>createFromAsset</a:t>
            </a:r>
            <a:r>
              <a:rPr lang="pt-BR" sz="1600" i="1" dirty="0" smtClean="0">
                <a:latin typeface="Courier"/>
                <a:cs typeface="Courier"/>
              </a:rPr>
              <a:t>(</a:t>
            </a:r>
          </a:p>
          <a:p>
            <a:r>
              <a:rPr lang="pt-BR" sz="1600" i="1" dirty="0">
                <a:latin typeface="Courier"/>
                <a:cs typeface="Courier"/>
              </a:rPr>
              <a:t> </a:t>
            </a:r>
            <a:r>
              <a:rPr lang="pt-BR" sz="1600" i="1" dirty="0" smtClean="0">
                <a:latin typeface="Courier"/>
                <a:cs typeface="Courier"/>
              </a:rPr>
              <a:t>        </a:t>
            </a:r>
            <a:r>
              <a:rPr lang="pt-BR" sz="1600" i="1" dirty="0" err="1" smtClean="0">
                <a:solidFill>
                  <a:srgbClr val="FFFF00"/>
                </a:solidFill>
                <a:latin typeface="Courier"/>
                <a:cs typeface="Courier"/>
              </a:rPr>
              <a:t>texturaBitmap</a:t>
            </a:r>
            <a:r>
              <a:rPr lang="pt-BR" sz="1600" i="1" dirty="0">
                <a:latin typeface="Courier"/>
                <a:cs typeface="Courier"/>
              </a:rPr>
              <a:t>, </a:t>
            </a:r>
            <a:endParaRPr lang="pt-BR" sz="1600" i="1" dirty="0" smtClean="0">
              <a:latin typeface="Courier"/>
              <a:cs typeface="Courier"/>
            </a:endParaRPr>
          </a:p>
          <a:p>
            <a:r>
              <a:rPr lang="pt-BR" sz="1600" b="1" i="1" dirty="0">
                <a:latin typeface="Courier"/>
                <a:cs typeface="Courier"/>
              </a:rPr>
              <a:t> </a:t>
            </a:r>
            <a:r>
              <a:rPr lang="pt-BR" sz="1600" b="1" i="1" dirty="0" smtClean="0">
                <a:latin typeface="Courier"/>
                <a:cs typeface="Courier"/>
              </a:rPr>
              <a:t>        </a:t>
            </a:r>
            <a:r>
              <a:rPr lang="pt-BR" sz="1600" b="1" i="1" dirty="0" err="1" smtClean="0">
                <a:latin typeface="Courier"/>
                <a:cs typeface="Courier"/>
              </a:rPr>
              <a:t>this</a:t>
            </a:r>
            <a:r>
              <a:rPr lang="pt-BR" sz="1600" b="1" i="1" dirty="0">
                <a:latin typeface="Courier"/>
                <a:cs typeface="Courier"/>
              </a:rPr>
              <a:t>, </a:t>
            </a:r>
            <a:endParaRPr lang="pt-BR" sz="1600" b="1" i="1" dirty="0" smtClean="0">
              <a:latin typeface="Courier"/>
              <a:cs typeface="Courier"/>
            </a:endParaRPr>
          </a:p>
          <a:p>
            <a:r>
              <a:rPr lang="pt-BR" sz="1600" b="1" i="1" dirty="0">
                <a:latin typeface="Courier"/>
                <a:cs typeface="Courier"/>
              </a:rPr>
              <a:t> </a:t>
            </a:r>
            <a:r>
              <a:rPr lang="pt-BR" sz="1600" b="1" i="1" dirty="0" smtClean="0">
                <a:latin typeface="Courier"/>
                <a:cs typeface="Courier"/>
              </a:rPr>
              <a:t>       "</a:t>
            </a:r>
            <a:r>
              <a:rPr lang="pt-BR" sz="1600" b="1" i="1" dirty="0" err="1">
                <a:solidFill>
                  <a:srgbClr val="FFFF00"/>
                </a:solidFill>
                <a:latin typeface="Courier"/>
                <a:cs typeface="Courier"/>
              </a:rPr>
              <a:t>gfx</a:t>
            </a:r>
            <a:r>
              <a:rPr lang="pt-BR" sz="1600" b="1" i="1" dirty="0">
                <a:solidFill>
                  <a:srgbClr val="FFFF00"/>
                </a:solidFill>
                <a:latin typeface="Courier"/>
                <a:cs typeface="Courier"/>
              </a:rPr>
              <a:t>/</a:t>
            </a:r>
            <a:r>
              <a:rPr lang="pt-BR" sz="1600" b="1" i="1" dirty="0" err="1">
                <a:solidFill>
                  <a:srgbClr val="FFFF00"/>
                </a:solidFill>
                <a:latin typeface="Courier"/>
                <a:cs typeface="Courier"/>
              </a:rPr>
              <a:t>mosca.png</a:t>
            </a:r>
            <a:r>
              <a:rPr lang="pt-BR" sz="1600" b="1" i="1" dirty="0">
                <a:latin typeface="Courier"/>
                <a:cs typeface="Courier"/>
              </a:rPr>
              <a:t>", </a:t>
            </a:r>
            <a:endParaRPr lang="pt-BR" sz="1600" b="1" i="1" dirty="0" smtClean="0">
              <a:latin typeface="Courier"/>
              <a:cs typeface="Courier"/>
            </a:endParaRPr>
          </a:p>
          <a:p>
            <a:r>
              <a:rPr lang="pt-BR" sz="1600" b="1" i="1" dirty="0">
                <a:latin typeface="Courier"/>
                <a:cs typeface="Courier"/>
              </a:rPr>
              <a:t> </a:t>
            </a:r>
            <a:r>
              <a:rPr lang="pt-BR" sz="1600" b="1" i="1" dirty="0" smtClean="0">
                <a:latin typeface="Courier"/>
                <a:cs typeface="Courier"/>
              </a:rPr>
              <a:t>       0</a:t>
            </a:r>
            <a:r>
              <a:rPr lang="pt-BR" sz="1600" b="1" i="1" dirty="0">
                <a:latin typeface="Courier"/>
                <a:cs typeface="Courier"/>
              </a:rPr>
              <a:t>, </a:t>
            </a:r>
            <a:r>
              <a:rPr lang="pt-BR" sz="1600" b="1" i="1" dirty="0" smtClean="0">
                <a:latin typeface="Courier"/>
                <a:cs typeface="Courier"/>
              </a:rPr>
              <a:t>0</a:t>
            </a:r>
          </a:p>
          <a:p>
            <a:r>
              <a:rPr lang="pt-BR" sz="1600" b="1" i="1" dirty="0" smtClean="0">
                <a:latin typeface="Courier"/>
                <a:cs typeface="Courier"/>
              </a:rPr>
              <a:t>)</a:t>
            </a:r>
            <a:r>
              <a:rPr lang="pt-BR" sz="1600" b="1" i="1" dirty="0">
                <a:latin typeface="Courier"/>
                <a:cs typeface="Courier"/>
              </a:rPr>
              <a:t>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44408" y="6381328"/>
            <a:ext cx="84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Mosca</a:t>
            </a:r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00" y="5085184"/>
            <a:ext cx="823772" cy="1295152"/>
          </a:xfrm>
          <a:prstGeom prst="rect">
            <a:avLst/>
          </a:prstGeom>
        </p:spPr>
      </p:pic>
      <p:sp>
        <p:nvSpPr>
          <p:cNvPr id="2" name="Cloud Callout 1"/>
          <p:cNvSpPr/>
          <p:nvPr/>
        </p:nvSpPr>
        <p:spPr>
          <a:xfrm>
            <a:off x="5148064" y="2132856"/>
            <a:ext cx="2664296" cy="720080"/>
          </a:xfrm>
          <a:prstGeom prst="cloudCallout">
            <a:avLst>
              <a:gd name="adj1" fmla="val -38460"/>
              <a:gd name="adj2" fmla="val 7171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latin typeface="Skia"/>
                <a:cs typeface="Skia"/>
              </a:rPr>
              <a:t>Aff</a:t>
            </a:r>
            <a:r>
              <a:rPr lang="pt-BR" dirty="0" smtClean="0">
                <a:latin typeface="Skia"/>
                <a:cs typeface="Skia"/>
              </a:rPr>
              <a:t> ... Pra </a:t>
            </a:r>
            <a:r>
              <a:rPr lang="pt-BR" dirty="0" err="1" smtClean="0">
                <a:latin typeface="Skia"/>
                <a:cs typeface="Skia"/>
              </a:rPr>
              <a:t>q</a:t>
            </a:r>
            <a:r>
              <a:rPr lang="pt-BR" dirty="0" smtClean="0">
                <a:latin typeface="Skia"/>
                <a:cs typeface="Skia"/>
              </a:rPr>
              <a:t> ?</a:t>
            </a:r>
            <a:endParaRPr lang="pt-BR" dirty="0">
              <a:latin typeface="Skia"/>
              <a:cs typeface="Skia"/>
            </a:endParaRPr>
          </a:p>
        </p:txBody>
      </p:sp>
    </p:spTree>
    <p:extLst>
      <p:ext uri="{BB962C8B-B14F-4D97-AF65-F5344CB8AC3E}">
        <p14:creationId xmlns:p14="http://schemas.microsoft.com/office/powerpoint/2010/main" val="315834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908720"/>
            <a:ext cx="9144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tx2">
                    <a:lumMod val="90000"/>
                  </a:schemeClr>
                </a:solidFill>
                <a:latin typeface="Courier"/>
                <a:cs typeface="Courier"/>
              </a:rPr>
              <a:t>cena</a:t>
            </a:r>
            <a:r>
              <a:rPr lang="pt-BR" sz="2000" dirty="0">
                <a:latin typeface="Courier"/>
                <a:cs typeface="Courier"/>
              </a:rPr>
              <a:t> = </a:t>
            </a:r>
            <a:r>
              <a:rPr lang="pt-BR" sz="2000" b="1" dirty="0">
                <a:latin typeface="Courier"/>
                <a:cs typeface="Courier"/>
              </a:rPr>
              <a:t>new </a:t>
            </a:r>
            <a:r>
              <a:rPr lang="pt-BR" sz="2000" b="1" dirty="0" err="1">
                <a:latin typeface="Courier"/>
                <a:cs typeface="Courier"/>
              </a:rPr>
              <a:t>Scene</a:t>
            </a:r>
            <a:r>
              <a:rPr lang="pt-BR" sz="2000" b="1" dirty="0">
                <a:latin typeface="Courier"/>
                <a:cs typeface="Courier"/>
              </a:rPr>
              <a:t>()</a:t>
            </a:r>
            <a:r>
              <a:rPr lang="pt-BR" sz="2000" b="1" dirty="0" smtClean="0">
                <a:latin typeface="Courier"/>
                <a:cs typeface="Courier"/>
              </a:rPr>
              <a:t>;</a:t>
            </a:r>
            <a:endParaRPr lang="pt-BR" sz="1400" b="1" dirty="0" smtClean="0">
              <a:latin typeface="Courier"/>
              <a:cs typeface="Courier"/>
            </a:endParaRPr>
          </a:p>
          <a:p>
            <a:endParaRPr lang="pt-BR" sz="1400" b="1" i="1" dirty="0">
              <a:latin typeface="Courier"/>
              <a:cs typeface="Courier"/>
            </a:endParaRPr>
          </a:p>
          <a:p>
            <a:r>
              <a:rPr lang="pt-BR" sz="1600" dirty="0" smtClean="0">
                <a:latin typeface="Courier"/>
                <a:cs typeface="Courier"/>
              </a:rPr>
              <a:t>Sprite </a:t>
            </a:r>
            <a:r>
              <a:rPr lang="pt-BR" sz="1200" dirty="0" err="1">
                <a:solidFill>
                  <a:srgbClr val="FFFF00"/>
                </a:solidFill>
                <a:latin typeface="Courier"/>
                <a:cs typeface="Courier"/>
              </a:rPr>
              <a:t>backgroundSprite</a:t>
            </a:r>
            <a:r>
              <a:rPr lang="pt-BR" sz="12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pt-BR" sz="1200" dirty="0">
                <a:latin typeface="Courier"/>
                <a:cs typeface="Courier"/>
              </a:rPr>
              <a:t>= </a:t>
            </a:r>
            <a:r>
              <a:rPr lang="pt-BR" sz="1200" b="1" dirty="0">
                <a:latin typeface="Courier"/>
                <a:cs typeface="Courier"/>
              </a:rPr>
              <a:t>new </a:t>
            </a:r>
            <a:r>
              <a:rPr lang="pt-BR" sz="1600" b="1" dirty="0">
                <a:latin typeface="Courier"/>
                <a:cs typeface="Courier"/>
              </a:rPr>
              <a:t>Sprite</a:t>
            </a:r>
            <a:r>
              <a:rPr lang="pt-BR" sz="1200" b="1" dirty="0">
                <a:latin typeface="Courier"/>
                <a:cs typeface="Courier"/>
              </a:rPr>
              <a:t>(0, 0</a:t>
            </a:r>
            <a:r>
              <a:rPr lang="pt-BR" sz="1200" b="1" dirty="0" smtClean="0">
                <a:latin typeface="Courier"/>
                <a:cs typeface="Courier"/>
              </a:rPr>
              <a:t>, </a:t>
            </a:r>
            <a:r>
              <a:rPr lang="pt-BR" sz="1200" b="1" dirty="0" err="1" smtClean="0">
                <a:solidFill>
                  <a:schemeClr val="tx2">
                    <a:lumMod val="90000"/>
                  </a:schemeClr>
                </a:solidFill>
                <a:latin typeface="Courier"/>
                <a:cs typeface="Courier"/>
              </a:rPr>
              <a:t>regiaoBackground</a:t>
            </a:r>
            <a:r>
              <a:rPr lang="pt-BR" sz="1200" b="1" dirty="0">
                <a:latin typeface="Courier"/>
                <a:cs typeface="Courier"/>
              </a:rPr>
              <a:t>, </a:t>
            </a:r>
            <a:r>
              <a:rPr lang="pt-BR" sz="1200" b="1" dirty="0" err="1">
                <a:latin typeface="Courier"/>
                <a:cs typeface="Courier"/>
              </a:rPr>
              <a:t>getVertexBufferObjectManager</a:t>
            </a:r>
            <a:r>
              <a:rPr lang="pt-BR" sz="1200" b="1" dirty="0">
                <a:latin typeface="Courier"/>
                <a:cs typeface="Courier"/>
              </a:rPr>
              <a:t>());</a:t>
            </a:r>
          </a:p>
          <a:p>
            <a:r>
              <a:rPr lang="pt-BR" sz="1600" dirty="0" err="1" smtClean="0">
                <a:solidFill>
                  <a:srgbClr val="85B2F6"/>
                </a:solidFill>
                <a:latin typeface="Courier"/>
                <a:cs typeface="Courier"/>
              </a:rPr>
              <a:t>cena</a:t>
            </a:r>
            <a:r>
              <a:rPr lang="pt-BR" sz="1600" dirty="0" err="1" smtClean="0">
                <a:latin typeface="Courier"/>
                <a:cs typeface="Courier"/>
              </a:rPr>
              <a:t>.attachChild</a:t>
            </a:r>
            <a:r>
              <a:rPr lang="pt-BR" sz="1600" dirty="0">
                <a:latin typeface="Courier"/>
                <a:cs typeface="Courier"/>
              </a:rPr>
              <a:t>(</a:t>
            </a:r>
            <a:r>
              <a:rPr lang="pt-BR" sz="1600" dirty="0" err="1">
                <a:solidFill>
                  <a:srgbClr val="FFFF00"/>
                </a:solidFill>
                <a:latin typeface="Courier"/>
                <a:cs typeface="Courier"/>
              </a:rPr>
              <a:t>backgroundSprite</a:t>
            </a:r>
            <a:r>
              <a:rPr lang="pt-BR" sz="1600" dirty="0">
                <a:latin typeface="Courier"/>
                <a:cs typeface="Courier"/>
              </a:rPr>
              <a:t>);</a:t>
            </a:r>
          </a:p>
          <a:p>
            <a:endParaRPr lang="pt-BR" sz="1600" b="1" i="1" dirty="0" smtClean="0">
              <a:latin typeface="Courier"/>
              <a:cs typeface="Courier"/>
            </a:endParaRPr>
          </a:p>
          <a:p>
            <a:r>
              <a:rPr lang="pt-BR" sz="1600" dirty="0" err="1">
                <a:solidFill>
                  <a:srgbClr val="85B2F6"/>
                </a:solidFill>
                <a:latin typeface="Courier"/>
                <a:cs typeface="Courier"/>
              </a:rPr>
              <a:t>cena</a:t>
            </a:r>
            <a:r>
              <a:rPr lang="pt-BR" sz="1600" dirty="0" err="1">
                <a:latin typeface="Courier"/>
                <a:cs typeface="Courier"/>
              </a:rPr>
              <a:t>.attachChild</a:t>
            </a:r>
            <a:r>
              <a:rPr lang="pt-BR" sz="1600" dirty="0">
                <a:latin typeface="Courier"/>
                <a:cs typeface="Courier"/>
              </a:rPr>
              <a:t>(</a:t>
            </a:r>
            <a:r>
              <a:rPr lang="pt-BR" sz="1600" dirty="0" err="1">
                <a:solidFill>
                  <a:srgbClr val="85B2F6"/>
                </a:solidFill>
                <a:latin typeface="Courier"/>
                <a:cs typeface="Courier"/>
              </a:rPr>
              <a:t>txPontuacao</a:t>
            </a:r>
            <a:r>
              <a:rPr lang="pt-BR" sz="1600" dirty="0">
                <a:latin typeface="Courier"/>
                <a:cs typeface="Courier"/>
              </a:rPr>
              <a:t>)</a:t>
            </a:r>
            <a:r>
              <a:rPr lang="pt-BR" sz="1600" dirty="0" smtClean="0">
                <a:latin typeface="Courier"/>
                <a:cs typeface="Courier"/>
              </a:rPr>
              <a:t>;</a:t>
            </a:r>
          </a:p>
          <a:p>
            <a:endParaRPr lang="pt-BR" sz="1600" b="1" i="1" dirty="0">
              <a:latin typeface="Courier"/>
              <a:cs typeface="Courier"/>
            </a:endParaRPr>
          </a:p>
          <a:p>
            <a:r>
              <a:rPr lang="pt-BR" sz="1600" dirty="0" err="1" smtClean="0">
                <a:latin typeface="Courier"/>
                <a:cs typeface="Courier"/>
              </a:rPr>
              <a:t>Text</a:t>
            </a:r>
            <a:r>
              <a:rPr lang="pt-BR" sz="1600" dirty="0" smtClean="0">
                <a:latin typeface="Courier"/>
                <a:cs typeface="Courier"/>
              </a:rPr>
              <a:t> </a:t>
            </a:r>
            <a:r>
              <a:rPr lang="pt-BR" sz="1600" dirty="0">
                <a:solidFill>
                  <a:srgbClr val="85B2F6"/>
                </a:solidFill>
                <a:latin typeface="Courier"/>
                <a:cs typeface="Courier"/>
              </a:rPr>
              <a:t>texto</a:t>
            </a:r>
            <a:r>
              <a:rPr lang="pt-BR" sz="1600" dirty="0">
                <a:latin typeface="Courier"/>
                <a:cs typeface="Courier"/>
              </a:rPr>
              <a:t> = </a:t>
            </a:r>
            <a:r>
              <a:rPr lang="pt-BR" sz="1600" b="1" dirty="0">
                <a:latin typeface="Courier"/>
                <a:cs typeface="Courier"/>
              </a:rPr>
              <a:t>new </a:t>
            </a:r>
            <a:r>
              <a:rPr lang="pt-BR" sz="1600" b="1" dirty="0" err="1">
                <a:latin typeface="Courier"/>
                <a:cs typeface="Courier"/>
              </a:rPr>
              <a:t>Text</a:t>
            </a:r>
            <a:r>
              <a:rPr lang="pt-BR" sz="1200" b="1" dirty="0">
                <a:latin typeface="Courier"/>
                <a:cs typeface="Courier"/>
              </a:rPr>
              <a:t>(10, 10, </a:t>
            </a:r>
            <a:r>
              <a:rPr lang="pt-BR" sz="1200" b="1" dirty="0">
                <a:solidFill>
                  <a:schemeClr val="tx2">
                    <a:lumMod val="90000"/>
                  </a:schemeClr>
                </a:solidFill>
                <a:latin typeface="Courier"/>
                <a:cs typeface="Courier"/>
              </a:rPr>
              <a:t>fonte</a:t>
            </a:r>
            <a:r>
              <a:rPr lang="pt-BR" sz="1200" b="1" dirty="0">
                <a:latin typeface="Courier"/>
                <a:cs typeface="Courier"/>
              </a:rPr>
              <a:t>, </a:t>
            </a:r>
            <a:r>
              <a:rPr lang="pt-BR" sz="1200" b="1" dirty="0" smtClean="0">
                <a:solidFill>
                  <a:srgbClr val="FFFF00"/>
                </a:solidFill>
                <a:latin typeface="Courier"/>
                <a:cs typeface="Courier"/>
              </a:rPr>
              <a:t>”</a:t>
            </a:r>
            <a:r>
              <a:rPr lang="pt-BR" sz="1200" b="1" dirty="0" err="1" smtClean="0">
                <a:solidFill>
                  <a:srgbClr val="FFFF00"/>
                </a:solidFill>
                <a:latin typeface="Courier"/>
                <a:cs typeface="Courier"/>
              </a:rPr>
              <a:t>KillingMoscas</a:t>
            </a:r>
            <a:r>
              <a:rPr lang="pt-BR" sz="1200" b="1" dirty="0" smtClean="0">
                <a:solidFill>
                  <a:srgbClr val="FFFF00"/>
                </a:solidFill>
                <a:latin typeface="Courier"/>
                <a:cs typeface="Courier"/>
              </a:rPr>
              <a:t>"</a:t>
            </a:r>
            <a:r>
              <a:rPr lang="pt-BR" sz="1200" b="1" dirty="0">
                <a:latin typeface="Courier"/>
                <a:cs typeface="Courier"/>
              </a:rPr>
              <a:t>, </a:t>
            </a:r>
            <a:r>
              <a:rPr lang="pt-BR" sz="1200" b="1" dirty="0" err="1">
                <a:latin typeface="Courier"/>
                <a:cs typeface="Courier"/>
              </a:rPr>
              <a:t>getVertexBufferObjectManager</a:t>
            </a:r>
            <a:r>
              <a:rPr lang="pt-BR" sz="1200" b="1" dirty="0">
                <a:latin typeface="Courier"/>
                <a:cs typeface="Courier"/>
              </a:rPr>
              <a:t>());</a:t>
            </a:r>
          </a:p>
          <a:p>
            <a:r>
              <a:rPr lang="pt-BR" sz="1600" dirty="0" err="1" smtClean="0">
                <a:solidFill>
                  <a:srgbClr val="85B2F6"/>
                </a:solidFill>
                <a:latin typeface="Courier"/>
                <a:cs typeface="Courier"/>
              </a:rPr>
              <a:t>cena</a:t>
            </a:r>
            <a:r>
              <a:rPr lang="pt-BR" sz="1600" dirty="0" err="1" smtClean="0">
                <a:latin typeface="Courier"/>
                <a:cs typeface="Courier"/>
              </a:rPr>
              <a:t>.attachChild</a:t>
            </a:r>
            <a:r>
              <a:rPr lang="pt-BR" sz="1600" dirty="0">
                <a:latin typeface="Courier"/>
                <a:cs typeface="Courier"/>
              </a:rPr>
              <a:t>(</a:t>
            </a:r>
            <a:r>
              <a:rPr lang="pt-BR" sz="1600" dirty="0">
                <a:solidFill>
                  <a:srgbClr val="85B2F6"/>
                </a:solidFill>
                <a:latin typeface="Courier"/>
                <a:cs typeface="Courier"/>
              </a:rPr>
              <a:t>texto</a:t>
            </a:r>
            <a:r>
              <a:rPr lang="pt-BR" sz="1600" dirty="0">
                <a:latin typeface="Courier"/>
                <a:cs typeface="Courier"/>
              </a:rPr>
              <a:t>);</a:t>
            </a:r>
          </a:p>
          <a:p>
            <a:endParaRPr lang="pt-BR" sz="1600" b="1" i="1" dirty="0" smtClean="0">
              <a:latin typeface="Courier"/>
              <a:cs typeface="Courier"/>
            </a:endParaRPr>
          </a:p>
          <a:p>
            <a:r>
              <a:rPr lang="pt-BR" sz="1400" dirty="0" err="1" smtClean="0">
                <a:latin typeface="Courier"/>
                <a:cs typeface="Courier"/>
              </a:rPr>
              <a:t>Line</a:t>
            </a:r>
            <a:r>
              <a:rPr lang="pt-BR" sz="1400" dirty="0" smtClean="0">
                <a:latin typeface="Courier"/>
                <a:cs typeface="Courier"/>
              </a:rPr>
              <a:t> </a:t>
            </a:r>
            <a:r>
              <a:rPr lang="pt-BR" sz="1400" dirty="0" smtClean="0">
                <a:solidFill>
                  <a:srgbClr val="FFFF00"/>
                </a:solidFill>
                <a:latin typeface="Courier"/>
                <a:cs typeface="Courier"/>
              </a:rPr>
              <a:t>linha</a:t>
            </a:r>
            <a:r>
              <a:rPr lang="pt-BR" sz="1400" dirty="0" smtClean="0">
                <a:latin typeface="Courier"/>
                <a:cs typeface="Courier"/>
              </a:rPr>
              <a:t>= </a:t>
            </a:r>
            <a:r>
              <a:rPr lang="pt-BR" sz="1400" b="1" dirty="0">
                <a:latin typeface="Courier"/>
                <a:cs typeface="Courier"/>
              </a:rPr>
              <a:t>new </a:t>
            </a:r>
            <a:r>
              <a:rPr lang="pt-BR" sz="1400" b="1" dirty="0" err="1">
                <a:latin typeface="Courier"/>
                <a:cs typeface="Courier"/>
              </a:rPr>
              <a:t>Line</a:t>
            </a:r>
            <a:r>
              <a:rPr lang="pt-BR" sz="1400" b="1" dirty="0" smtClean="0">
                <a:latin typeface="Courier"/>
                <a:cs typeface="Courier"/>
              </a:rPr>
              <a:t>(</a:t>
            </a:r>
          </a:p>
          <a:p>
            <a:r>
              <a:rPr lang="pt-BR" sz="1400" b="1" dirty="0">
                <a:latin typeface="Courier"/>
                <a:cs typeface="Courier"/>
              </a:rPr>
              <a:t> </a:t>
            </a:r>
            <a:r>
              <a:rPr lang="pt-BR" sz="1400" b="1" dirty="0" smtClean="0">
                <a:latin typeface="Courier"/>
                <a:cs typeface="Courier"/>
              </a:rPr>
              <a:t>             0</a:t>
            </a:r>
            <a:r>
              <a:rPr lang="pt-BR" sz="1400" b="1" dirty="0">
                <a:latin typeface="Courier"/>
                <a:cs typeface="Courier"/>
              </a:rPr>
              <a:t>, </a:t>
            </a:r>
            <a:r>
              <a:rPr lang="pt-BR" sz="1400" b="1" dirty="0" err="1">
                <a:solidFill>
                  <a:srgbClr val="85B2F6"/>
                </a:solidFill>
                <a:latin typeface="Courier"/>
                <a:cs typeface="Courier"/>
              </a:rPr>
              <a:t>texto</a:t>
            </a:r>
            <a:r>
              <a:rPr lang="pt-BR" sz="1400" b="1" dirty="0" err="1">
                <a:latin typeface="Courier"/>
                <a:cs typeface="Courier"/>
              </a:rPr>
              <a:t>.getY</a:t>
            </a:r>
            <a:r>
              <a:rPr lang="pt-BR" sz="1400" b="1" dirty="0">
                <a:latin typeface="Courier"/>
                <a:cs typeface="Courier"/>
              </a:rPr>
              <a:t>() + 40, </a:t>
            </a:r>
            <a:r>
              <a:rPr lang="pt-BR" sz="1400" b="1" dirty="0" smtClean="0">
                <a:latin typeface="Courier"/>
                <a:cs typeface="Courier"/>
              </a:rPr>
              <a:t>//Onde come</a:t>
            </a:r>
            <a:r>
              <a:rPr lang="pt-BR" sz="1400" b="1" dirty="0" smtClean="0">
                <a:latin typeface="Courier"/>
                <a:cs typeface="Courier"/>
              </a:rPr>
              <a:t>ça a linha ? (ponta 1)</a:t>
            </a:r>
            <a:endParaRPr lang="pt-BR" sz="1400" b="1" dirty="0" smtClean="0">
              <a:latin typeface="Courier"/>
              <a:cs typeface="Courier"/>
            </a:endParaRPr>
          </a:p>
          <a:p>
            <a:r>
              <a:rPr lang="pt-BR" sz="1400" b="1" dirty="0">
                <a:latin typeface="Courier"/>
                <a:cs typeface="Courier"/>
              </a:rPr>
              <a:t> </a:t>
            </a:r>
            <a:r>
              <a:rPr lang="pt-BR" sz="1400" b="1" dirty="0" smtClean="0">
                <a:latin typeface="Courier"/>
                <a:cs typeface="Courier"/>
              </a:rPr>
              <a:t>       LARGURA</a:t>
            </a:r>
            <a:r>
              <a:rPr lang="pt-BR" sz="1400" b="1" dirty="0">
                <a:latin typeface="Courier"/>
                <a:cs typeface="Courier"/>
              </a:rPr>
              <a:t>, </a:t>
            </a:r>
            <a:r>
              <a:rPr lang="pt-BR" sz="1400" b="1" dirty="0" err="1">
                <a:solidFill>
                  <a:srgbClr val="85B2F6"/>
                </a:solidFill>
                <a:latin typeface="Courier"/>
                <a:cs typeface="Courier"/>
              </a:rPr>
              <a:t>texto</a:t>
            </a:r>
            <a:r>
              <a:rPr lang="pt-BR" sz="1400" b="1" dirty="0" err="1">
                <a:latin typeface="Courier"/>
                <a:cs typeface="Courier"/>
              </a:rPr>
              <a:t>.getY</a:t>
            </a:r>
            <a:r>
              <a:rPr lang="pt-BR" sz="1400" b="1" dirty="0">
                <a:latin typeface="Courier"/>
                <a:cs typeface="Courier"/>
              </a:rPr>
              <a:t>() + 40, </a:t>
            </a:r>
            <a:r>
              <a:rPr lang="pt-BR" sz="1400" b="1" dirty="0" smtClean="0">
                <a:latin typeface="Courier"/>
                <a:cs typeface="Courier"/>
              </a:rPr>
              <a:t>//Onde termina a linha ? (ponta 2)</a:t>
            </a:r>
          </a:p>
          <a:p>
            <a:r>
              <a:rPr lang="pt-BR" sz="1400" b="1" dirty="0">
                <a:latin typeface="Courier"/>
                <a:cs typeface="Courier"/>
              </a:rPr>
              <a:t> </a:t>
            </a:r>
            <a:r>
              <a:rPr lang="pt-BR" sz="1400" b="1" dirty="0" smtClean="0">
                <a:latin typeface="Courier"/>
                <a:cs typeface="Courier"/>
              </a:rPr>
              <a:t>       </a:t>
            </a:r>
            <a:r>
              <a:rPr lang="pt-BR" sz="1400" b="1" dirty="0" err="1" smtClean="0">
                <a:latin typeface="Courier"/>
                <a:cs typeface="Courier"/>
              </a:rPr>
              <a:t>getVertexBufferObjectManager</a:t>
            </a:r>
            <a:r>
              <a:rPr lang="pt-BR" sz="1400" b="1" dirty="0">
                <a:latin typeface="Courier"/>
                <a:cs typeface="Courier"/>
              </a:rPr>
              <a:t>());</a:t>
            </a:r>
          </a:p>
          <a:p>
            <a:endParaRPr lang="pt-BR" sz="1600" dirty="0" smtClean="0">
              <a:latin typeface="Courier"/>
              <a:cs typeface="Courier"/>
            </a:endParaRPr>
          </a:p>
          <a:p>
            <a:r>
              <a:rPr lang="pt-BR" sz="1600" dirty="0" err="1" smtClean="0">
                <a:solidFill>
                  <a:srgbClr val="FFFF00"/>
                </a:solidFill>
                <a:latin typeface="Courier"/>
                <a:cs typeface="Courier"/>
              </a:rPr>
              <a:t>linha</a:t>
            </a:r>
            <a:r>
              <a:rPr lang="pt-BR" sz="1600" dirty="0" err="1" smtClean="0">
                <a:latin typeface="Courier"/>
                <a:cs typeface="Courier"/>
              </a:rPr>
              <a:t>.setColor</a:t>
            </a:r>
            <a:r>
              <a:rPr lang="pt-BR" sz="1600" dirty="0">
                <a:latin typeface="Courier"/>
                <a:cs typeface="Courier"/>
              </a:rPr>
              <a:t>(</a:t>
            </a:r>
            <a:r>
              <a:rPr lang="pt-BR" sz="1600" dirty="0" err="1">
                <a:solidFill>
                  <a:srgbClr val="FFFF00"/>
                </a:solidFill>
                <a:latin typeface="Courier"/>
                <a:cs typeface="Courier"/>
              </a:rPr>
              <a:t>Color.</a:t>
            </a:r>
            <a:r>
              <a:rPr lang="pt-BR" sz="1600" i="1" dirty="0" err="1">
                <a:solidFill>
                  <a:srgbClr val="FFFF00"/>
                </a:solidFill>
                <a:latin typeface="Courier"/>
                <a:cs typeface="Courier"/>
              </a:rPr>
              <a:t>YELLOW</a:t>
            </a:r>
            <a:r>
              <a:rPr lang="pt-BR" sz="1600" i="1" dirty="0">
                <a:latin typeface="Courier"/>
                <a:cs typeface="Courier"/>
              </a:rPr>
              <a:t>)</a:t>
            </a:r>
            <a:r>
              <a:rPr lang="pt-BR" sz="1600" i="1" dirty="0" smtClean="0">
                <a:latin typeface="Courier"/>
                <a:cs typeface="Courier"/>
              </a:rPr>
              <a:t>;</a:t>
            </a:r>
            <a:endParaRPr lang="pt-BR" sz="1600" dirty="0">
              <a:latin typeface="Courier"/>
              <a:cs typeface="Courier"/>
            </a:endParaRPr>
          </a:p>
          <a:p>
            <a:r>
              <a:rPr lang="pt-BR" sz="1600" dirty="0" err="1" smtClean="0">
                <a:solidFill>
                  <a:srgbClr val="FFFF00"/>
                </a:solidFill>
                <a:latin typeface="Courier"/>
                <a:cs typeface="Courier"/>
              </a:rPr>
              <a:t>linha</a:t>
            </a:r>
            <a:r>
              <a:rPr lang="pt-BR" sz="1600" dirty="0" err="1" smtClean="0">
                <a:latin typeface="Courier"/>
                <a:cs typeface="Courier"/>
              </a:rPr>
              <a:t>.setLineWidth</a:t>
            </a:r>
            <a:r>
              <a:rPr lang="pt-BR" sz="1600" dirty="0">
                <a:latin typeface="Courier"/>
                <a:cs typeface="Courier"/>
              </a:rPr>
              <a:t>(</a:t>
            </a:r>
            <a:r>
              <a:rPr lang="pt-BR" sz="1600" b="1" dirty="0">
                <a:latin typeface="Courier"/>
                <a:cs typeface="Courier"/>
              </a:rPr>
              <a:t>12</a:t>
            </a:r>
            <a:r>
              <a:rPr lang="pt-BR" sz="1600" dirty="0">
                <a:latin typeface="Courier"/>
                <a:cs typeface="Courier"/>
              </a:rPr>
              <a:t>);</a:t>
            </a:r>
          </a:p>
          <a:p>
            <a:r>
              <a:rPr lang="pt-BR" sz="1600" dirty="0" err="1" smtClean="0">
                <a:solidFill>
                  <a:srgbClr val="85B2F6"/>
                </a:solidFill>
                <a:latin typeface="Courier"/>
                <a:cs typeface="Courier"/>
              </a:rPr>
              <a:t>cena</a:t>
            </a:r>
            <a:r>
              <a:rPr lang="pt-BR" sz="1600" dirty="0" err="1" smtClean="0">
                <a:latin typeface="Courier"/>
                <a:cs typeface="Courier"/>
              </a:rPr>
              <a:t>.attachChild</a:t>
            </a:r>
            <a:r>
              <a:rPr lang="pt-BR" sz="1600" dirty="0">
                <a:latin typeface="Courier"/>
                <a:cs typeface="Courier"/>
              </a:rPr>
              <a:t>(</a:t>
            </a:r>
            <a:r>
              <a:rPr lang="pt-BR" sz="1600" dirty="0" smtClean="0">
                <a:solidFill>
                  <a:srgbClr val="FFFF00"/>
                </a:solidFill>
                <a:latin typeface="Courier"/>
                <a:cs typeface="Courier"/>
              </a:rPr>
              <a:t>linha</a:t>
            </a:r>
            <a:r>
              <a:rPr lang="pt-BR" sz="1600" dirty="0" smtClean="0">
                <a:latin typeface="Courier"/>
                <a:cs typeface="Courier"/>
              </a:rPr>
              <a:t>);</a:t>
            </a:r>
            <a:endParaRPr lang="pt-BR" sz="1600" dirty="0"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72073" y="6381328"/>
            <a:ext cx="99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</a:t>
            </a:r>
            <a:r>
              <a:rPr lang="pt-BR" dirty="0" smtClean="0"/>
              <a:t>en</a:t>
            </a:r>
            <a:r>
              <a:rPr lang="pt-BR" dirty="0" smtClean="0"/>
              <a:t>ário</a:t>
            </a:r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00" y="5085184"/>
            <a:ext cx="823772" cy="12951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7504" y="116632"/>
            <a:ext cx="34168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 err="1">
                <a:latin typeface="Courier"/>
                <a:cs typeface="Courier"/>
              </a:rPr>
              <a:t>onCreateScene</a:t>
            </a:r>
            <a:r>
              <a:rPr lang="pt-BR" sz="2800" b="1" dirty="0">
                <a:latin typeface="Courier"/>
                <a:cs typeface="Courier"/>
              </a:rPr>
              <a:t>()</a:t>
            </a:r>
            <a:endParaRPr lang="pt-BR" sz="2800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70182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539552" y="260648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Skia"/>
                <a:cs typeface="Skia"/>
              </a:rPr>
              <a:t>Introdução</a:t>
            </a:r>
            <a:endParaRPr lang="en-US" sz="2800" dirty="0">
              <a:latin typeface="Skia"/>
              <a:cs typeface="Ski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9512" y="1988840"/>
            <a:ext cx="8784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Skia"/>
                <a:cs typeface="Skia"/>
              </a:rPr>
              <a:t>Continua no </a:t>
            </a:r>
            <a:r>
              <a:rPr lang="en-US" sz="2800" dirty="0" err="1" smtClean="0">
                <a:latin typeface="Skia"/>
                <a:cs typeface="Skia"/>
              </a:rPr>
              <a:t>código-fonte</a:t>
            </a:r>
            <a:r>
              <a:rPr lang="en-US" sz="2800" dirty="0" smtClean="0">
                <a:latin typeface="Skia"/>
                <a:cs typeface="Skia"/>
              </a:rPr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126000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539552" y="260648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Skia"/>
                <a:cs typeface="Skia"/>
              </a:rPr>
              <a:t>Introdução</a:t>
            </a:r>
            <a:endParaRPr lang="en-US" sz="2800" dirty="0">
              <a:latin typeface="Skia"/>
              <a:cs typeface="Ski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9512" y="908720"/>
            <a:ext cx="87849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latin typeface="Skia"/>
                <a:cs typeface="Skia"/>
              </a:rPr>
              <a:t>Existem</a:t>
            </a:r>
            <a:r>
              <a:rPr lang="en-US" sz="2800" dirty="0" smtClean="0">
                <a:latin typeface="Skia"/>
                <a:cs typeface="Skia"/>
              </a:rPr>
              <a:t> </a:t>
            </a:r>
            <a:r>
              <a:rPr lang="en-US" sz="2800" dirty="0" err="1" smtClean="0">
                <a:latin typeface="Skia"/>
                <a:cs typeface="Skia"/>
              </a:rPr>
              <a:t>diversas</a:t>
            </a:r>
            <a:r>
              <a:rPr lang="en-US" sz="2800" dirty="0" smtClean="0">
                <a:latin typeface="Skia"/>
                <a:cs typeface="Skia"/>
              </a:rPr>
              <a:t> engines </a:t>
            </a:r>
            <a:r>
              <a:rPr lang="en-US" sz="2800" dirty="0" err="1" smtClean="0">
                <a:latin typeface="Skia"/>
                <a:cs typeface="Skia"/>
              </a:rPr>
              <a:t>para</a:t>
            </a:r>
            <a:r>
              <a:rPr lang="en-US" sz="2800" dirty="0" smtClean="0">
                <a:latin typeface="Skia"/>
                <a:cs typeface="Skia"/>
              </a:rPr>
              <a:t> Android</a:t>
            </a:r>
            <a:endParaRPr lang="en-US" sz="2800" dirty="0">
              <a:latin typeface="Skia"/>
              <a:cs typeface="Ski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628800"/>
            <a:ext cx="1828800" cy="1003300"/>
          </a:xfrm>
          <a:prstGeom prst="rect">
            <a:avLst/>
          </a:prstGeom>
        </p:spPr>
      </p:pic>
      <p:pic>
        <p:nvPicPr>
          <p:cNvPr id="5" name="Picture 4" descr="Captura de Tela 2013-02-02 às 02.08.4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648060"/>
            <a:ext cx="8475997" cy="390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5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539552" y="260648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Skia"/>
                <a:cs typeface="Skia"/>
              </a:rPr>
              <a:t>Introdução</a:t>
            </a:r>
            <a:endParaRPr lang="en-US" sz="2800" dirty="0">
              <a:latin typeface="Skia"/>
              <a:cs typeface="Ski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67744" y="2060848"/>
            <a:ext cx="18660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 smtClean="0"/>
              <a:t>Corona</a:t>
            </a:r>
            <a:endParaRPr lang="pt-BR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628800"/>
            <a:ext cx="977900" cy="1447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3501008"/>
            <a:ext cx="1282700" cy="12827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83768" y="378904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800" dirty="0" err="1"/>
              <a:t>jMonkey</a:t>
            </a:r>
            <a:r>
              <a:rPr lang="pt-BR" sz="2800" dirty="0"/>
              <a:t> </a:t>
            </a:r>
            <a:r>
              <a:rPr lang="pt-BR" sz="2800" dirty="0" err="1" smtClean="0"/>
              <a:t>Engine</a:t>
            </a:r>
            <a:endParaRPr lang="pt-BR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176" y="3933056"/>
            <a:ext cx="2133600" cy="482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6176" y="1988840"/>
            <a:ext cx="2400300" cy="7366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84168" y="5517232"/>
            <a:ext cx="1940956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>
                <a:latin typeface="Skia"/>
                <a:cs typeface="Skia"/>
              </a:rPr>
              <a:t>Cactus2D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6376" y="5517232"/>
            <a:ext cx="854100" cy="6415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512" y="5733256"/>
            <a:ext cx="1331640" cy="99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8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16632"/>
            <a:ext cx="1168400" cy="1168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75656" y="260648"/>
            <a:ext cx="27862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 err="1" smtClean="0"/>
              <a:t>AndEngine</a:t>
            </a:r>
            <a:endParaRPr lang="pt-BR" sz="4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1484784"/>
            <a:ext cx="2425700" cy="2146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3528" y="3717032"/>
            <a:ext cx="2102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Nicholas </a:t>
            </a:r>
            <a:r>
              <a:rPr lang="pt-BR" dirty="0" err="1" smtClean="0"/>
              <a:t>Gramlich</a:t>
            </a:r>
            <a:endParaRPr lang="pt-B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976" y="1556792"/>
            <a:ext cx="3949700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8344" y="116632"/>
            <a:ext cx="1331640" cy="9969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504" y="4581128"/>
            <a:ext cx="6408712" cy="21904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0152" y="3789040"/>
            <a:ext cx="3048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81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179512" y="404664"/>
            <a:ext cx="87849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latin typeface="Skia"/>
                <a:cs typeface="Skia"/>
              </a:rPr>
              <a:t>Criar</a:t>
            </a:r>
            <a:r>
              <a:rPr lang="en-US" sz="2800" dirty="0" smtClean="0">
                <a:latin typeface="Skia"/>
                <a:cs typeface="Skia"/>
              </a:rPr>
              <a:t> um </a:t>
            </a:r>
            <a:r>
              <a:rPr lang="en-US" sz="2800" dirty="0" err="1" smtClean="0">
                <a:latin typeface="Skia"/>
                <a:cs typeface="Skia"/>
              </a:rPr>
              <a:t>jogo</a:t>
            </a:r>
            <a:r>
              <a:rPr lang="en-US" sz="2800" dirty="0" smtClean="0">
                <a:latin typeface="Skia"/>
                <a:cs typeface="Skia"/>
              </a:rPr>
              <a:t> </a:t>
            </a:r>
            <a:r>
              <a:rPr lang="en-US" sz="2800" dirty="0" err="1" smtClean="0">
                <a:latin typeface="Skia"/>
                <a:cs typeface="Skia"/>
              </a:rPr>
              <a:t>não</a:t>
            </a:r>
            <a:r>
              <a:rPr lang="en-US" sz="2800" dirty="0" smtClean="0">
                <a:latin typeface="Skia"/>
                <a:cs typeface="Skia"/>
              </a:rPr>
              <a:t> </a:t>
            </a:r>
            <a:r>
              <a:rPr lang="en-US" sz="2800" dirty="0" err="1" smtClean="0">
                <a:latin typeface="Skia"/>
                <a:cs typeface="Skia"/>
              </a:rPr>
              <a:t>é</a:t>
            </a:r>
            <a:r>
              <a:rPr lang="en-US" sz="2800" dirty="0" smtClean="0">
                <a:latin typeface="Skia"/>
                <a:cs typeface="Skia"/>
              </a:rPr>
              <a:t> </a:t>
            </a:r>
            <a:r>
              <a:rPr lang="en-US" sz="2800" dirty="0" err="1" smtClean="0">
                <a:latin typeface="Skia"/>
                <a:cs typeface="Skia"/>
              </a:rPr>
              <a:t>fácil</a:t>
            </a:r>
            <a:r>
              <a:rPr lang="en-US" sz="2800" dirty="0" smtClean="0">
                <a:latin typeface="Skia"/>
                <a:cs typeface="Skia"/>
              </a:rPr>
              <a:t>. </a:t>
            </a:r>
          </a:p>
          <a:p>
            <a:pPr algn="ctr"/>
            <a:endParaRPr lang="en-US" sz="2800" dirty="0">
              <a:latin typeface="Skia"/>
              <a:cs typeface="Skia"/>
            </a:endParaRPr>
          </a:p>
          <a:p>
            <a:pPr algn="ctr"/>
            <a:r>
              <a:rPr lang="en-US" sz="2800" dirty="0" err="1" smtClean="0">
                <a:latin typeface="Skia"/>
                <a:cs typeface="Skia"/>
              </a:rPr>
              <a:t>Requer</a:t>
            </a:r>
            <a:r>
              <a:rPr lang="en-US" sz="2800" dirty="0" smtClean="0">
                <a:latin typeface="Skia"/>
                <a:cs typeface="Skia"/>
              </a:rPr>
              <a:t> </a:t>
            </a:r>
            <a:r>
              <a:rPr lang="en-US" sz="2800" dirty="0" err="1" smtClean="0">
                <a:latin typeface="Skia"/>
                <a:cs typeface="Skia"/>
              </a:rPr>
              <a:t>estudo</a:t>
            </a:r>
            <a:r>
              <a:rPr lang="en-US" sz="2800" dirty="0" smtClean="0">
                <a:latin typeface="Skia"/>
                <a:cs typeface="Skia"/>
              </a:rPr>
              <a:t> e </a:t>
            </a:r>
            <a:r>
              <a:rPr lang="en-US" sz="2800" dirty="0" err="1" smtClean="0">
                <a:latin typeface="Skia"/>
                <a:cs typeface="Skia"/>
              </a:rPr>
              <a:t>dedicação</a:t>
            </a:r>
            <a:r>
              <a:rPr lang="en-US" sz="2800" dirty="0" smtClean="0">
                <a:latin typeface="Skia"/>
                <a:cs typeface="Skia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636912"/>
            <a:ext cx="3480979" cy="37185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344" y="5733256"/>
            <a:ext cx="1331640" cy="99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6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0" y="1124744"/>
            <a:ext cx="91450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CCFFCC"/>
                </a:solidFill>
                <a:latin typeface="Skia"/>
                <a:cs typeface="Skia"/>
              </a:rPr>
              <a:t>Primeiro</a:t>
            </a:r>
            <a:r>
              <a:rPr lang="en-US" sz="2800" dirty="0" smtClean="0">
                <a:solidFill>
                  <a:srgbClr val="CCFFCC"/>
                </a:solidFill>
                <a:latin typeface="Skia"/>
                <a:cs typeface="Skia"/>
              </a:rPr>
              <a:t> </a:t>
            </a:r>
            <a:r>
              <a:rPr lang="en-US" sz="2800" dirty="0" err="1" smtClean="0">
                <a:solidFill>
                  <a:srgbClr val="CCFFCC"/>
                </a:solidFill>
                <a:latin typeface="Skia"/>
                <a:cs typeface="Skia"/>
              </a:rPr>
              <a:t>passo</a:t>
            </a:r>
            <a:r>
              <a:rPr lang="en-US" sz="2800" dirty="0" smtClean="0">
                <a:latin typeface="Skia"/>
                <a:cs typeface="Skia"/>
              </a:rPr>
              <a:t>: </a:t>
            </a:r>
            <a:r>
              <a:rPr lang="en-US" sz="2800" dirty="0" err="1">
                <a:latin typeface="Skia"/>
                <a:cs typeface="Skia"/>
              </a:rPr>
              <a:t>t</a:t>
            </a:r>
            <a:r>
              <a:rPr lang="en-US" sz="2800" dirty="0" err="1" smtClean="0">
                <a:latin typeface="Skia"/>
                <a:cs typeface="Skia"/>
              </a:rPr>
              <a:t>enha</a:t>
            </a:r>
            <a:r>
              <a:rPr lang="en-US" sz="2800" dirty="0" smtClean="0">
                <a:latin typeface="Skia"/>
                <a:cs typeface="Skia"/>
              </a:rPr>
              <a:t> </a:t>
            </a:r>
            <a:r>
              <a:rPr lang="en-US" sz="2800" dirty="0" err="1" smtClean="0">
                <a:latin typeface="Skia"/>
                <a:cs typeface="Skia"/>
              </a:rPr>
              <a:t>uma</a:t>
            </a:r>
            <a:r>
              <a:rPr lang="en-US" sz="2800" dirty="0" smtClean="0">
                <a:latin typeface="Skia"/>
                <a:cs typeface="Skia"/>
              </a:rPr>
              <a:t> </a:t>
            </a:r>
            <a:r>
              <a:rPr lang="en-US" sz="2800" dirty="0" err="1" smtClean="0">
                <a:latin typeface="Skia"/>
                <a:cs typeface="Skia"/>
              </a:rPr>
              <a:t>idéia</a:t>
            </a:r>
            <a:r>
              <a:rPr lang="en-US" sz="2800" dirty="0" smtClean="0">
                <a:latin typeface="Skia"/>
                <a:cs typeface="Skia"/>
              </a:rPr>
              <a:t> e um </a:t>
            </a:r>
            <a:r>
              <a:rPr lang="en-US" sz="2800" dirty="0" err="1" smtClean="0">
                <a:latin typeface="Skia"/>
                <a:cs typeface="Skia"/>
              </a:rPr>
              <a:t>objetivo</a:t>
            </a:r>
            <a:endParaRPr lang="en-US" sz="2800" dirty="0" smtClean="0">
              <a:latin typeface="Skia"/>
              <a:cs typeface="Skia"/>
            </a:endParaRPr>
          </a:p>
          <a:p>
            <a:endParaRPr lang="en-US" sz="2800" dirty="0">
              <a:latin typeface="Skia"/>
              <a:cs typeface="Skia"/>
            </a:endParaRPr>
          </a:p>
          <a:p>
            <a:r>
              <a:rPr lang="en-US" sz="2800" dirty="0" smtClean="0">
                <a:solidFill>
                  <a:srgbClr val="CCFFCC"/>
                </a:solidFill>
                <a:latin typeface="Skia"/>
                <a:cs typeface="Skia"/>
              </a:rPr>
              <a:t>Segundo </a:t>
            </a:r>
            <a:r>
              <a:rPr lang="en-US" sz="2800" dirty="0" err="1" smtClean="0">
                <a:solidFill>
                  <a:srgbClr val="CCFFCC"/>
                </a:solidFill>
                <a:latin typeface="Skia"/>
                <a:cs typeface="Skia"/>
              </a:rPr>
              <a:t>passo</a:t>
            </a:r>
            <a:r>
              <a:rPr lang="en-US" sz="2800" dirty="0" smtClean="0">
                <a:latin typeface="Skia"/>
                <a:cs typeface="Skia"/>
              </a:rPr>
              <a:t>: </a:t>
            </a:r>
            <a:r>
              <a:rPr lang="en-US" sz="2800" dirty="0" err="1" smtClean="0">
                <a:latin typeface="Skia"/>
                <a:cs typeface="Skia"/>
              </a:rPr>
              <a:t>tenha</a:t>
            </a:r>
            <a:r>
              <a:rPr lang="en-US" sz="2800" dirty="0" smtClean="0">
                <a:latin typeface="Skia"/>
                <a:cs typeface="Skia"/>
              </a:rPr>
              <a:t> um amigo Designer </a:t>
            </a:r>
            <a:r>
              <a:rPr lang="en-US" sz="2800" dirty="0" err="1" smtClean="0">
                <a:latin typeface="Skia"/>
                <a:cs typeface="Skia"/>
              </a:rPr>
              <a:t>Gráfico</a:t>
            </a:r>
            <a:endParaRPr lang="en-US" sz="2800" dirty="0" smtClean="0">
              <a:latin typeface="Skia"/>
              <a:cs typeface="Skia"/>
            </a:endParaRPr>
          </a:p>
          <a:p>
            <a:endParaRPr lang="en-US" sz="2800" dirty="0">
              <a:latin typeface="Skia"/>
              <a:cs typeface="Skia"/>
            </a:endParaRPr>
          </a:p>
          <a:p>
            <a:r>
              <a:rPr lang="en-US" sz="2800" dirty="0" err="1" smtClean="0">
                <a:solidFill>
                  <a:srgbClr val="CCFFCC"/>
                </a:solidFill>
                <a:latin typeface="Skia"/>
                <a:cs typeface="Skia"/>
              </a:rPr>
              <a:t>Terceiro</a:t>
            </a:r>
            <a:r>
              <a:rPr lang="en-US" sz="2800" dirty="0" smtClean="0">
                <a:solidFill>
                  <a:srgbClr val="CCFFCC"/>
                </a:solidFill>
                <a:latin typeface="Skia"/>
                <a:cs typeface="Skia"/>
              </a:rPr>
              <a:t> </a:t>
            </a:r>
            <a:r>
              <a:rPr lang="en-US" sz="2800" dirty="0" err="1" smtClean="0">
                <a:solidFill>
                  <a:srgbClr val="CCFFCC"/>
                </a:solidFill>
                <a:latin typeface="Skia"/>
                <a:cs typeface="Skia"/>
              </a:rPr>
              <a:t>passo</a:t>
            </a:r>
            <a:r>
              <a:rPr lang="en-US" sz="2800" dirty="0" smtClean="0">
                <a:latin typeface="Skia"/>
                <a:cs typeface="Skia"/>
              </a:rPr>
              <a:t>: </a:t>
            </a:r>
            <a:r>
              <a:rPr lang="en-US" sz="2800" dirty="0" err="1" smtClean="0">
                <a:latin typeface="Skia"/>
                <a:cs typeface="Skia"/>
              </a:rPr>
              <a:t>coloque</a:t>
            </a:r>
            <a:r>
              <a:rPr lang="en-US" sz="2800" dirty="0" smtClean="0">
                <a:latin typeface="Skia"/>
                <a:cs typeface="Skia"/>
              </a:rPr>
              <a:t> a </a:t>
            </a:r>
            <a:r>
              <a:rPr lang="en-US" sz="2800" dirty="0" err="1" smtClean="0">
                <a:latin typeface="Skia"/>
                <a:cs typeface="Skia"/>
              </a:rPr>
              <a:t>mão-na-massa</a:t>
            </a:r>
            <a:r>
              <a:rPr lang="en-US" sz="2800" dirty="0" smtClean="0">
                <a:latin typeface="Skia"/>
                <a:cs typeface="Skia"/>
              </a:rPr>
              <a:t>. Bora </a:t>
            </a:r>
            <a:r>
              <a:rPr lang="en-US" sz="2800" dirty="0" err="1" smtClean="0">
                <a:latin typeface="Skia"/>
                <a:cs typeface="Skia"/>
              </a:rPr>
              <a:t>programar</a:t>
            </a:r>
            <a:endParaRPr lang="en-US" sz="2800" dirty="0" smtClean="0">
              <a:latin typeface="Skia"/>
              <a:cs typeface="Ski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984" y="3717032"/>
            <a:ext cx="2629084" cy="28085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7504" y="6381328"/>
            <a:ext cx="56886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 err="1"/>
              <a:t>http</a:t>
            </a:r>
            <a:r>
              <a:rPr lang="pt-BR" sz="1600" dirty="0"/>
              <a:t>://</a:t>
            </a:r>
            <a:r>
              <a:rPr lang="pt-BR" sz="1600" dirty="0" err="1"/>
              <a:t>www.ehow.com.br</a:t>
            </a:r>
            <a:r>
              <a:rPr lang="pt-BR" sz="1600" dirty="0"/>
              <a:t>/jogos-celular-como_7191/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344" y="116632"/>
            <a:ext cx="1331640" cy="99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7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539552" y="260648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Skia"/>
                <a:cs typeface="Skia"/>
              </a:rPr>
              <a:t>Introdução</a:t>
            </a:r>
            <a:endParaRPr lang="en-US" sz="2800" dirty="0">
              <a:latin typeface="Skia"/>
              <a:cs typeface="Ski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7504" y="980728"/>
            <a:ext cx="892899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latin typeface="Skia"/>
                <a:cs typeface="Skia"/>
              </a:rPr>
              <a:t>Conceitos</a:t>
            </a:r>
            <a:r>
              <a:rPr lang="en-US" sz="2800" dirty="0" smtClean="0">
                <a:latin typeface="Skia"/>
                <a:cs typeface="Skia"/>
              </a:rPr>
              <a:t> Android</a:t>
            </a:r>
          </a:p>
          <a:p>
            <a:endParaRPr lang="en-US" sz="2800" dirty="0">
              <a:latin typeface="Skia"/>
              <a:cs typeface="Skia"/>
            </a:endParaRPr>
          </a:p>
          <a:p>
            <a:r>
              <a:rPr lang="en-US" sz="2800" dirty="0" smtClean="0">
                <a:latin typeface="Skia"/>
                <a:cs typeface="Skia"/>
              </a:rPr>
              <a:t>Para se </a:t>
            </a:r>
            <a:r>
              <a:rPr lang="en-US" sz="2800" dirty="0" err="1" smtClean="0">
                <a:latin typeface="Skia"/>
                <a:cs typeface="Skia"/>
              </a:rPr>
              <a:t>ter</a:t>
            </a:r>
            <a:r>
              <a:rPr lang="en-US" sz="2800" dirty="0" smtClean="0">
                <a:latin typeface="Skia"/>
                <a:cs typeface="Skia"/>
              </a:rPr>
              <a:t> </a:t>
            </a:r>
            <a:r>
              <a:rPr lang="en-US" sz="2800" dirty="0" err="1" smtClean="0">
                <a:latin typeface="Skia"/>
                <a:cs typeface="Skia"/>
              </a:rPr>
              <a:t>uma</a:t>
            </a:r>
            <a:r>
              <a:rPr lang="en-US" sz="2800" dirty="0" smtClean="0">
                <a:latin typeface="Skia"/>
                <a:cs typeface="Skia"/>
              </a:rPr>
              <a:t> </a:t>
            </a:r>
            <a:r>
              <a:rPr lang="en-US" sz="2800" dirty="0" err="1" smtClean="0">
                <a:latin typeface="Skia"/>
                <a:cs typeface="Skia"/>
              </a:rPr>
              <a:t>tela</a:t>
            </a:r>
            <a:r>
              <a:rPr lang="en-US" sz="2800" dirty="0" smtClean="0">
                <a:latin typeface="Skia"/>
                <a:cs typeface="Skia"/>
              </a:rPr>
              <a:t>, </a:t>
            </a:r>
            <a:r>
              <a:rPr lang="en-US" sz="2800" dirty="0" err="1" smtClean="0">
                <a:latin typeface="Skia"/>
                <a:cs typeface="Skia"/>
              </a:rPr>
              <a:t>é</a:t>
            </a:r>
            <a:r>
              <a:rPr lang="en-US" sz="2800" dirty="0" smtClean="0">
                <a:latin typeface="Skia"/>
                <a:cs typeface="Skia"/>
              </a:rPr>
              <a:t> </a:t>
            </a:r>
            <a:r>
              <a:rPr lang="en-US" sz="2800" dirty="0" err="1" smtClean="0">
                <a:latin typeface="Skia"/>
                <a:cs typeface="Skia"/>
              </a:rPr>
              <a:t>necessário</a:t>
            </a:r>
            <a:r>
              <a:rPr lang="en-US" sz="2800" dirty="0" smtClean="0">
                <a:latin typeface="Skia"/>
                <a:cs typeface="Skia"/>
              </a:rPr>
              <a:t> </a:t>
            </a:r>
            <a:r>
              <a:rPr lang="en-US" sz="2800" dirty="0" err="1" smtClean="0">
                <a:latin typeface="Skia"/>
                <a:cs typeface="Skia"/>
              </a:rPr>
              <a:t>ter</a:t>
            </a:r>
            <a:r>
              <a:rPr lang="en-US" sz="2800" dirty="0" smtClean="0">
                <a:latin typeface="Skia"/>
                <a:cs typeface="Skia"/>
              </a:rPr>
              <a:t> </a:t>
            </a:r>
            <a:r>
              <a:rPr lang="en-US" sz="2800" dirty="0" err="1" smtClean="0">
                <a:latin typeface="Skia"/>
                <a:cs typeface="Skia"/>
              </a:rPr>
              <a:t>uma</a:t>
            </a:r>
            <a:r>
              <a:rPr lang="en-US" sz="2800" dirty="0" smtClean="0">
                <a:latin typeface="Skia"/>
                <a:cs typeface="Skia"/>
              </a:rPr>
              <a:t> </a:t>
            </a:r>
            <a:r>
              <a:rPr lang="en-US" sz="2800" b="1" dirty="0" smtClean="0">
                <a:solidFill>
                  <a:srgbClr val="FFFF00"/>
                </a:solidFill>
                <a:latin typeface="Skia"/>
                <a:cs typeface="Skia"/>
              </a:rPr>
              <a:t>Activity</a:t>
            </a:r>
          </a:p>
          <a:p>
            <a:endParaRPr lang="en-US" sz="2400" b="1" dirty="0" smtClean="0">
              <a:latin typeface="Skia"/>
              <a:cs typeface="Skia"/>
            </a:endParaRPr>
          </a:p>
          <a:p>
            <a:r>
              <a:rPr lang="en-US" sz="2400" b="1" dirty="0" smtClean="0">
                <a:latin typeface="Skia"/>
                <a:cs typeface="Skia"/>
              </a:rPr>
              <a:t>Para se </a:t>
            </a:r>
            <a:r>
              <a:rPr lang="en-US" sz="2400" b="1" dirty="0" err="1" smtClean="0">
                <a:latin typeface="Skia"/>
                <a:cs typeface="Skia"/>
              </a:rPr>
              <a:t>ter</a:t>
            </a:r>
            <a:r>
              <a:rPr lang="en-US" sz="2400" b="1" dirty="0" smtClean="0">
                <a:latin typeface="Skia"/>
                <a:cs typeface="Skia"/>
              </a:rPr>
              <a:t> </a:t>
            </a:r>
            <a:r>
              <a:rPr lang="en-US" sz="2400" b="1" dirty="0" err="1" smtClean="0">
                <a:latin typeface="Skia"/>
                <a:cs typeface="Skia"/>
              </a:rPr>
              <a:t>uma</a:t>
            </a:r>
            <a:r>
              <a:rPr lang="en-US" sz="2400" b="1" dirty="0" smtClean="0">
                <a:latin typeface="Skia"/>
                <a:cs typeface="Skia"/>
              </a:rPr>
              <a:t> Activity, </a:t>
            </a:r>
            <a:r>
              <a:rPr lang="en-US" sz="2400" b="1" dirty="0" err="1" smtClean="0">
                <a:latin typeface="Skia"/>
                <a:cs typeface="Skia"/>
              </a:rPr>
              <a:t>é</a:t>
            </a:r>
            <a:r>
              <a:rPr lang="en-US" sz="2400" b="1" dirty="0" smtClean="0">
                <a:latin typeface="Skia"/>
                <a:cs typeface="Skia"/>
              </a:rPr>
              <a:t> </a:t>
            </a:r>
            <a:r>
              <a:rPr lang="en-US" sz="2400" b="1" dirty="0" err="1" smtClean="0">
                <a:latin typeface="Skia"/>
                <a:cs typeface="Skia"/>
              </a:rPr>
              <a:t>necessário</a:t>
            </a:r>
            <a:r>
              <a:rPr lang="en-US" sz="2400" b="1" dirty="0" smtClean="0">
                <a:latin typeface="Skia"/>
                <a:cs typeface="Skia"/>
              </a:rPr>
              <a:t> </a:t>
            </a:r>
            <a:r>
              <a:rPr lang="en-US" sz="2400" b="1" dirty="0" err="1" smtClean="0">
                <a:latin typeface="Skia"/>
                <a:cs typeface="Skia"/>
              </a:rPr>
              <a:t>ter</a:t>
            </a:r>
            <a:r>
              <a:rPr lang="en-US" sz="2400" b="1" dirty="0" smtClean="0">
                <a:latin typeface="Skia"/>
                <a:cs typeface="Skia"/>
              </a:rPr>
              <a:t> um </a:t>
            </a:r>
            <a:r>
              <a:rPr lang="en-US" sz="2400" b="1" dirty="0" err="1" smtClean="0">
                <a:solidFill>
                  <a:srgbClr val="FFFF00"/>
                </a:solidFill>
                <a:latin typeface="Skia"/>
                <a:cs typeface="Skia"/>
              </a:rPr>
              <a:t>layout.xml</a:t>
            </a:r>
            <a:endParaRPr lang="en-US" sz="2400" b="1" dirty="0" smtClean="0">
              <a:solidFill>
                <a:srgbClr val="FFFF00"/>
              </a:solidFill>
              <a:latin typeface="Skia"/>
              <a:cs typeface="Skia"/>
            </a:endParaRPr>
          </a:p>
          <a:p>
            <a:endParaRPr lang="en-US" sz="2400" b="1" dirty="0" smtClean="0">
              <a:latin typeface="Skia"/>
              <a:cs typeface="Skia"/>
            </a:endParaRPr>
          </a:p>
          <a:p>
            <a:r>
              <a:rPr lang="en-US" sz="2000" b="1" dirty="0" smtClean="0">
                <a:latin typeface="Skia"/>
                <a:cs typeface="Skia"/>
              </a:rPr>
              <a:t>O </a:t>
            </a:r>
            <a:r>
              <a:rPr lang="en-US" sz="2000" b="1" dirty="0" err="1" smtClean="0">
                <a:latin typeface="Skia"/>
                <a:cs typeface="Skia"/>
              </a:rPr>
              <a:t>layout.xml</a:t>
            </a:r>
            <a:r>
              <a:rPr lang="en-US" sz="2000" b="1" dirty="0" smtClean="0">
                <a:latin typeface="Skia"/>
                <a:cs typeface="Skia"/>
              </a:rPr>
              <a:t> </a:t>
            </a:r>
            <a:r>
              <a:rPr lang="en-US" sz="2000" b="1" dirty="0" err="1" smtClean="0">
                <a:latin typeface="Skia"/>
                <a:cs typeface="Skia"/>
              </a:rPr>
              <a:t>deve</a:t>
            </a:r>
            <a:r>
              <a:rPr lang="en-US" sz="2000" b="1" dirty="0" smtClean="0">
                <a:latin typeface="Skia"/>
                <a:cs typeface="Skia"/>
              </a:rPr>
              <a:t> </a:t>
            </a:r>
            <a:r>
              <a:rPr lang="en-US" sz="2000" b="1" dirty="0" err="1" smtClean="0">
                <a:latin typeface="Skia"/>
                <a:cs typeface="Skia"/>
              </a:rPr>
              <a:t>ser</a:t>
            </a:r>
            <a:r>
              <a:rPr lang="en-US" sz="2000" b="1" dirty="0" smtClean="0">
                <a:latin typeface="Skia"/>
                <a:cs typeface="Skia"/>
              </a:rPr>
              <a:t> </a:t>
            </a:r>
            <a:r>
              <a:rPr lang="en-US" sz="2000" b="1" dirty="0" err="1" smtClean="0">
                <a:latin typeface="Skia"/>
                <a:cs typeface="Skia"/>
              </a:rPr>
              <a:t>declarado</a:t>
            </a:r>
            <a:r>
              <a:rPr lang="en-US" sz="2000" b="1" dirty="0" smtClean="0">
                <a:latin typeface="Skia"/>
                <a:cs typeface="Skia"/>
              </a:rPr>
              <a:t> no </a:t>
            </a:r>
            <a:r>
              <a:rPr lang="en-US" sz="2000" b="1" dirty="0" err="1" smtClean="0">
                <a:latin typeface="Skia"/>
                <a:cs typeface="Skia"/>
              </a:rPr>
              <a:t>arquivo</a:t>
            </a:r>
            <a:r>
              <a:rPr lang="en-US" sz="2000" b="1" dirty="0" smtClean="0">
                <a:latin typeface="Skia"/>
                <a:cs typeface="Skia"/>
              </a:rPr>
              <a:t> </a:t>
            </a:r>
            <a:r>
              <a:rPr lang="en-US" sz="2000" b="1" dirty="0" err="1" smtClean="0">
                <a:solidFill>
                  <a:srgbClr val="FFFF00"/>
                </a:solidFill>
                <a:latin typeface="Skia"/>
                <a:cs typeface="Skia"/>
              </a:rPr>
              <a:t>AndroidManifest.xml</a:t>
            </a:r>
            <a:endParaRPr lang="en-US" sz="2000" b="1" dirty="0">
              <a:solidFill>
                <a:srgbClr val="FFFF00"/>
              </a:solidFill>
              <a:latin typeface="Skia"/>
              <a:cs typeface="Skia"/>
            </a:endParaRPr>
          </a:p>
        </p:txBody>
      </p:sp>
      <p:pic>
        <p:nvPicPr>
          <p:cNvPr id="4" name="Picture 3" descr="android-logo-de-lado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32379"/>
            <a:ext cx="1082423" cy="1080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344" y="5733256"/>
            <a:ext cx="1331640" cy="99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9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539552" y="260648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Skia"/>
                <a:cs typeface="Skia"/>
              </a:rPr>
              <a:t>Filme</a:t>
            </a:r>
            <a:r>
              <a:rPr lang="en-US" sz="2800" dirty="0" smtClean="0">
                <a:latin typeface="Skia"/>
                <a:cs typeface="Skia"/>
              </a:rPr>
              <a:t> ?</a:t>
            </a:r>
            <a:endParaRPr lang="en-US" sz="2800" dirty="0">
              <a:latin typeface="Skia"/>
              <a:cs typeface="Skia"/>
            </a:endParaRPr>
          </a:p>
        </p:txBody>
      </p:sp>
      <p:pic>
        <p:nvPicPr>
          <p:cNvPr id="4" name="Picture 3" descr="android-logo-de-lado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32379"/>
            <a:ext cx="1082423" cy="10801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1556792"/>
            <a:ext cx="6408712" cy="48003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8344" y="5733256"/>
            <a:ext cx="1331640" cy="99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2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lemental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Elemental.thmx</Template>
  <TotalTime>51131</TotalTime>
  <Words>694</Words>
  <Application>Microsoft Macintosh PowerPoint</Application>
  <PresentationFormat>On-screen Show (4:3)</PresentationFormat>
  <Paragraphs>207</Paragraphs>
  <Slides>27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Elemental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Odair Bonin</dc:creator>
  <cp:lastModifiedBy>Odair Bonin</cp:lastModifiedBy>
  <cp:revision>705</cp:revision>
  <dcterms:created xsi:type="dcterms:W3CDTF">2012-07-14T20:54:53Z</dcterms:created>
  <dcterms:modified xsi:type="dcterms:W3CDTF">2013-02-16T04:19:43Z</dcterms:modified>
</cp:coreProperties>
</file>